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24.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6"/>
  </p:handoutMasterIdLst>
  <p:sldIdLst>
    <p:sldId id="276" r:id="rId2"/>
    <p:sldId id="277" r:id="rId3"/>
    <p:sldId id="278" r:id="rId4"/>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30" y="62"/>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F1169A-CD69-F80B-E71F-CD463037426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F7F18D6-035C-2281-9C8D-5695153514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961C11-58C1-4EEF-8E81-1D7B6FF3C185}" type="datetimeFigureOut">
              <a:rPr lang="en-US" smtClean="0"/>
              <a:t>3/18/2024</a:t>
            </a:fld>
            <a:endParaRPr lang="en-US"/>
          </a:p>
        </p:txBody>
      </p:sp>
      <p:sp>
        <p:nvSpPr>
          <p:cNvPr id="4" name="Footer Placeholder 3">
            <a:extLst>
              <a:ext uri="{FF2B5EF4-FFF2-40B4-BE49-F238E27FC236}">
                <a16:creationId xmlns:a16="http://schemas.microsoft.com/office/drawing/2014/main" id="{C8209F5B-1A14-F46D-9764-F71EE27C68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ED13E2-156E-9F02-8553-98A8115846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616BFA-A0CA-4553-94B2-A5465275ADED}" type="slidenum">
              <a:rPr lang="en-US" smtClean="0"/>
              <a:t>‹#›</a:t>
            </a:fld>
            <a:endParaRPr lang="en-US"/>
          </a:p>
        </p:txBody>
      </p:sp>
    </p:spTree>
    <p:extLst>
      <p:ext uri="{BB962C8B-B14F-4D97-AF65-F5344CB8AC3E}">
        <p14:creationId xmlns:p14="http://schemas.microsoft.com/office/powerpoint/2010/main" val="318388549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0D388-8F30-1FDD-2166-B1E8F6CCE1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99A667-11D3-2743-458D-712912F1BB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DAB859-2B09-E6E0-61BE-6D751F42751E}"/>
              </a:ext>
            </a:extLst>
          </p:cNvPr>
          <p:cNvSpPr>
            <a:spLocks noGrp="1"/>
          </p:cNvSpPr>
          <p:nvPr>
            <p:ph type="dt" sz="half" idx="10"/>
          </p:nvPr>
        </p:nvSpPr>
        <p:spPr/>
        <p:txBody>
          <a:bodyPr/>
          <a:lstStyle/>
          <a:p>
            <a:fld id="{2794B4E8-4544-4E04-A910-E21B00144433}" type="datetimeFigureOut">
              <a:rPr lang="en-US" smtClean="0"/>
              <a:t>3/18/2024</a:t>
            </a:fld>
            <a:endParaRPr lang="en-US"/>
          </a:p>
        </p:txBody>
      </p:sp>
      <p:sp>
        <p:nvSpPr>
          <p:cNvPr id="5" name="Footer Placeholder 4">
            <a:extLst>
              <a:ext uri="{FF2B5EF4-FFF2-40B4-BE49-F238E27FC236}">
                <a16:creationId xmlns:a16="http://schemas.microsoft.com/office/drawing/2014/main" id="{BAF5F3C6-A596-B610-C3C3-6C068ABF4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1DEC4E-482E-E979-F3E6-F80DC88FC71A}"/>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4016998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C79D0-9B1C-28D2-5AB8-95F3A67F59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B572A3-EFB5-33BA-0CB6-460E025A73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E7E284-FDA2-AC4E-11C6-D8EAC498BA5F}"/>
              </a:ext>
            </a:extLst>
          </p:cNvPr>
          <p:cNvSpPr>
            <a:spLocks noGrp="1"/>
          </p:cNvSpPr>
          <p:nvPr>
            <p:ph type="dt" sz="half" idx="10"/>
          </p:nvPr>
        </p:nvSpPr>
        <p:spPr/>
        <p:txBody>
          <a:bodyPr/>
          <a:lstStyle/>
          <a:p>
            <a:fld id="{2794B4E8-4544-4E04-A910-E21B00144433}" type="datetimeFigureOut">
              <a:rPr lang="en-US" smtClean="0"/>
              <a:t>3/18/2024</a:t>
            </a:fld>
            <a:endParaRPr lang="en-US"/>
          </a:p>
        </p:txBody>
      </p:sp>
      <p:sp>
        <p:nvSpPr>
          <p:cNvPr id="5" name="Footer Placeholder 4">
            <a:extLst>
              <a:ext uri="{FF2B5EF4-FFF2-40B4-BE49-F238E27FC236}">
                <a16:creationId xmlns:a16="http://schemas.microsoft.com/office/drawing/2014/main" id="{4CF958E2-4008-9C16-EEE5-2E63EF2A30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946BD4-C97E-B1FF-857B-648729E7AF94}"/>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389092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80D727-3291-FE65-7447-C4CF46F480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FD07FD-EE24-FFEA-E4F9-9AAD190CB6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68A8A3-E5E4-9729-1BBD-42917F0CFC21}"/>
              </a:ext>
            </a:extLst>
          </p:cNvPr>
          <p:cNvSpPr>
            <a:spLocks noGrp="1"/>
          </p:cNvSpPr>
          <p:nvPr>
            <p:ph type="dt" sz="half" idx="10"/>
          </p:nvPr>
        </p:nvSpPr>
        <p:spPr/>
        <p:txBody>
          <a:bodyPr/>
          <a:lstStyle/>
          <a:p>
            <a:fld id="{2794B4E8-4544-4E04-A910-E21B00144433}" type="datetimeFigureOut">
              <a:rPr lang="en-US" smtClean="0"/>
              <a:t>3/18/2024</a:t>
            </a:fld>
            <a:endParaRPr lang="en-US"/>
          </a:p>
        </p:txBody>
      </p:sp>
      <p:sp>
        <p:nvSpPr>
          <p:cNvPr id="5" name="Footer Placeholder 4">
            <a:extLst>
              <a:ext uri="{FF2B5EF4-FFF2-40B4-BE49-F238E27FC236}">
                <a16:creationId xmlns:a16="http://schemas.microsoft.com/office/drawing/2014/main" id="{77DD3256-EA34-4C80-399D-AA549E8EAC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1F2955-073E-4110-8E6E-89A0C9999008}"/>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3115319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0AAB-2C5C-5923-442B-B98CA6AA0A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DEF570-4354-4BB8-2CB9-D281B8868B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76D669-779E-FA69-3D5C-AE5FCDA7DBE8}"/>
              </a:ext>
            </a:extLst>
          </p:cNvPr>
          <p:cNvSpPr>
            <a:spLocks noGrp="1"/>
          </p:cNvSpPr>
          <p:nvPr>
            <p:ph type="dt" sz="half" idx="10"/>
          </p:nvPr>
        </p:nvSpPr>
        <p:spPr/>
        <p:txBody>
          <a:bodyPr/>
          <a:lstStyle/>
          <a:p>
            <a:fld id="{2794B4E8-4544-4E04-A910-E21B00144433}" type="datetimeFigureOut">
              <a:rPr lang="en-US" smtClean="0"/>
              <a:t>3/18/2024</a:t>
            </a:fld>
            <a:endParaRPr lang="en-US"/>
          </a:p>
        </p:txBody>
      </p:sp>
      <p:sp>
        <p:nvSpPr>
          <p:cNvPr id="5" name="Footer Placeholder 4">
            <a:extLst>
              <a:ext uri="{FF2B5EF4-FFF2-40B4-BE49-F238E27FC236}">
                <a16:creationId xmlns:a16="http://schemas.microsoft.com/office/drawing/2014/main" id="{20715F7C-DA0C-4CE7-2A4D-27EC0A1E7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FD1F5-51AF-BFCC-F21C-C086541F438D}"/>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2321823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70C70-786E-11AD-E29D-AB875BDA0E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A1313B-CFCE-10AB-9C15-AD61C211CB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4AB97D-DC15-CD80-B40D-95EBE8A42F96}"/>
              </a:ext>
            </a:extLst>
          </p:cNvPr>
          <p:cNvSpPr>
            <a:spLocks noGrp="1"/>
          </p:cNvSpPr>
          <p:nvPr>
            <p:ph type="dt" sz="half" idx="10"/>
          </p:nvPr>
        </p:nvSpPr>
        <p:spPr/>
        <p:txBody>
          <a:bodyPr/>
          <a:lstStyle/>
          <a:p>
            <a:fld id="{2794B4E8-4544-4E04-A910-E21B00144433}" type="datetimeFigureOut">
              <a:rPr lang="en-US" smtClean="0"/>
              <a:t>3/18/2024</a:t>
            </a:fld>
            <a:endParaRPr lang="en-US"/>
          </a:p>
        </p:txBody>
      </p:sp>
      <p:sp>
        <p:nvSpPr>
          <p:cNvPr id="5" name="Footer Placeholder 4">
            <a:extLst>
              <a:ext uri="{FF2B5EF4-FFF2-40B4-BE49-F238E27FC236}">
                <a16:creationId xmlns:a16="http://schemas.microsoft.com/office/drawing/2014/main" id="{700BEA1F-35CF-DAF2-2E46-25BBD5599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A46309-B3FC-C6C7-288C-CEFE5DEAE368}"/>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537973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471C-04FE-3833-8913-FC95982A51A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BB781FF-587D-42F2-5E40-BAAD1DAF16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2B4DB2-03F0-06FA-D98D-9EF1A1A52C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AE8198-4841-4128-5096-E920DE279896}"/>
              </a:ext>
            </a:extLst>
          </p:cNvPr>
          <p:cNvSpPr>
            <a:spLocks noGrp="1"/>
          </p:cNvSpPr>
          <p:nvPr>
            <p:ph type="dt" sz="half" idx="10"/>
          </p:nvPr>
        </p:nvSpPr>
        <p:spPr/>
        <p:txBody>
          <a:bodyPr/>
          <a:lstStyle/>
          <a:p>
            <a:fld id="{2794B4E8-4544-4E04-A910-E21B00144433}" type="datetimeFigureOut">
              <a:rPr lang="en-US" smtClean="0"/>
              <a:t>3/18/2024</a:t>
            </a:fld>
            <a:endParaRPr lang="en-US"/>
          </a:p>
        </p:txBody>
      </p:sp>
      <p:sp>
        <p:nvSpPr>
          <p:cNvPr id="6" name="Footer Placeholder 5">
            <a:extLst>
              <a:ext uri="{FF2B5EF4-FFF2-40B4-BE49-F238E27FC236}">
                <a16:creationId xmlns:a16="http://schemas.microsoft.com/office/drawing/2014/main" id="{E7C26058-A8A5-A70D-EB37-661044559D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ABB252-056D-4E0D-BB0B-B75D5C3863C3}"/>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3644002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BFF0062-C95F-CFE0-B936-027EE83C34A3}"/>
              </a:ext>
            </a:extLst>
          </p:cNvPr>
          <p:cNvSpPr>
            <a:spLocks noGrp="1"/>
          </p:cNvSpPr>
          <p:nvPr>
            <p:ph type="pic" sz="quarter" idx="13"/>
          </p:nvPr>
        </p:nvSpPr>
        <p:spPr>
          <a:xfrm>
            <a:off x="11887199" y="2231923"/>
            <a:ext cx="2202425" cy="2782530"/>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21" name="Picture Placeholder 20">
            <a:extLst>
              <a:ext uri="{FF2B5EF4-FFF2-40B4-BE49-F238E27FC236}">
                <a16:creationId xmlns:a16="http://schemas.microsoft.com/office/drawing/2014/main" id="{3553C0FA-3BF4-7ADF-D782-4D49D84ED541}"/>
              </a:ext>
            </a:extLst>
          </p:cNvPr>
          <p:cNvSpPr>
            <a:spLocks noGrp="1"/>
          </p:cNvSpPr>
          <p:nvPr>
            <p:ph type="pic" sz="quarter" idx="12"/>
          </p:nvPr>
        </p:nvSpPr>
        <p:spPr>
          <a:xfrm>
            <a:off x="9694606" y="2231923"/>
            <a:ext cx="2153264" cy="2782530"/>
          </a:xfrm>
          <a:custGeom>
            <a:avLst/>
            <a:gdLst>
              <a:gd name="connsiteX0" fmla="*/ 358885 w 2153264"/>
              <a:gd name="connsiteY0" fmla="*/ 0 h 2782530"/>
              <a:gd name="connsiteX1" fmla="*/ 1794379 w 2153264"/>
              <a:gd name="connsiteY1" fmla="*/ 0 h 2782530"/>
              <a:gd name="connsiteX2" fmla="*/ 2153264 w 2153264"/>
              <a:gd name="connsiteY2" fmla="*/ 358885 h 2782530"/>
              <a:gd name="connsiteX3" fmla="*/ 2153264 w 2153264"/>
              <a:gd name="connsiteY3" fmla="*/ 2423645 h 2782530"/>
              <a:gd name="connsiteX4" fmla="*/ 1794379 w 2153264"/>
              <a:gd name="connsiteY4" fmla="*/ 2782530 h 2782530"/>
              <a:gd name="connsiteX5" fmla="*/ 371995 w 2153264"/>
              <a:gd name="connsiteY5" fmla="*/ 2782530 h 2782530"/>
              <a:gd name="connsiteX6" fmla="*/ 0 w 2153264"/>
              <a:gd name="connsiteY6" fmla="*/ 2410535 h 2782530"/>
              <a:gd name="connsiteX7" fmla="*/ 0 w 2153264"/>
              <a:gd name="connsiteY7" fmla="*/ 358885 h 2782530"/>
              <a:gd name="connsiteX8" fmla="*/ 358885 w 2153264"/>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3264" h="2782530">
                <a:moveTo>
                  <a:pt x="358885" y="0"/>
                </a:moveTo>
                <a:lnTo>
                  <a:pt x="1794379" y="0"/>
                </a:lnTo>
                <a:cubicBezTo>
                  <a:pt x="1992586" y="0"/>
                  <a:pt x="2153264" y="160678"/>
                  <a:pt x="2153264" y="358885"/>
                </a:cubicBezTo>
                <a:lnTo>
                  <a:pt x="2153264" y="2423645"/>
                </a:lnTo>
                <a:cubicBezTo>
                  <a:pt x="2153264" y="2621852"/>
                  <a:pt x="1992586" y="2782530"/>
                  <a:pt x="1794379" y="2782530"/>
                </a:cubicBezTo>
                <a:lnTo>
                  <a:pt x="371995" y="2782530"/>
                </a:lnTo>
                <a:cubicBezTo>
                  <a:pt x="166548" y="2782530"/>
                  <a:pt x="0" y="2615982"/>
                  <a:pt x="0" y="2410535"/>
                </a:cubicBezTo>
                <a:lnTo>
                  <a:pt x="0" y="358885"/>
                </a:lnTo>
                <a:cubicBezTo>
                  <a:pt x="0" y="160678"/>
                  <a:pt x="160678" y="0"/>
                  <a:pt x="35888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8" name="Picture Placeholder 17">
            <a:extLst>
              <a:ext uri="{FF2B5EF4-FFF2-40B4-BE49-F238E27FC236}">
                <a16:creationId xmlns:a16="http://schemas.microsoft.com/office/drawing/2014/main" id="{71195253-FB19-D641-F752-402C82AEED3E}"/>
              </a:ext>
            </a:extLst>
          </p:cNvPr>
          <p:cNvSpPr>
            <a:spLocks noGrp="1"/>
          </p:cNvSpPr>
          <p:nvPr>
            <p:ph type="pic" sz="quarter" idx="11"/>
          </p:nvPr>
        </p:nvSpPr>
        <p:spPr>
          <a:xfrm>
            <a:off x="7502013" y="2231923"/>
            <a:ext cx="2153264" cy="2782530"/>
          </a:xfrm>
          <a:custGeom>
            <a:avLst/>
            <a:gdLst>
              <a:gd name="connsiteX0" fmla="*/ 358885 w 2153264"/>
              <a:gd name="connsiteY0" fmla="*/ 0 h 2782530"/>
              <a:gd name="connsiteX1" fmla="*/ 1794379 w 2153264"/>
              <a:gd name="connsiteY1" fmla="*/ 0 h 2782530"/>
              <a:gd name="connsiteX2" fmla="*/ 2153264 w 2153264"/>
              <a:gd name="connsiteY2" fmla="*/ 358885 h 2782530"/>
              <a:gd name="connsiteX3" fmla="*/ 2153264 w 2153264"/>
              <a:gd name="connsiteY3" fmla="*/ 2423645 h 2782530"/>
              <a:gd name="connsiteX4" fmla="*/ 1794379 w 2153264"/>
              <a:gd name="connsiteY4" fmla="*/ 2782530 h 2782530"/>
              <a:gd name="connsiteX5" fmla="*/ 358885 w 2153264"/>
              <a:gd name="connsiteY5" fmla="*/ 2782530 h 2782530"/>
              <a:gd name="connsiteX6" fmla="*/ 0 w 2153264"/>
              <a:gd name="connsiteY6" fmla="*/ 2423645 h 2782530"/>
              <a:gd name="connsiteX7" fmla="*/ 0 w 2153264"/>
              <a:gd name="connsiteY7" fmla="*/ 358885 h 2782530"/>
              <a:gd name="connsiteX8" fmla="*/ 358885 w 2153264"/>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3264" h="2782530">
                <a:moveTo>
                  <a:pt x="358885" y="0"/>
                </a:moveTo>
                <a:lnTo>
                  <a:pt x="1794379" y="0"/>
                </a:lnTo>
                <a:cubicBezTo>
                  <a:pt x="1992586" y="0"/>
                  <a:pt x="2153264" y="160678"/>
                  <a:pt x="2153264" y="358885"/>
                </a:cubicBezTo>
                <a:lnTo>
                  <a:pt x="2153264" y="2423645"/>
                </a:lnTo>
                <a:cubicBezTo>
                  <a:pt x="2153264" y="2621852"/>
                  <a:pt x="1992586" y="2782530"/>
                  <a:pt x="1794379" y="2782530"/>
                </a:cubicBezTo>
                <a:lnTo>
                  <a:pt x="358885" y="2782530"/>
                </a:lnTo>
                <a:cubicBezTo>
                  <a:pt x="160678" y="2782530"/>
                  <a:pt x="0" y="2621852"/>
                  <a:pt x="0" y="2423645"/>
                </a:cubicBezTo>
                <a:lnTo>
                  <a:pt x="0" y="358885"/>
                </a:lnTo>
                <a:cubicBezTo>
                  <a:pt x="0" y="160678"/>
                  <a:pt x="160678" y="0"/>
                  <a:pt x="35888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6" name="Picture Placeholder 15">
            <a:extLst>
              <a:ext uri="{FF2B5EF4-FFF2-40B4-BE49-F238E27FC236}">
                <a16:creationId xmlns:a16="http://schemas.microsoft.com/office/drawing/2014/main" id="{7D3ED92E-794F-7BAF-18CE-7F3E3785C855}"/>
              </a:ext>
            </a:extLst>
          </p:cNvPr>
          <p:cNvSpPr>
            <a:spLocks noGrp="1"/>
          </p:cNvSpPr>
          <p:nvPr>
            <p:ph type="pic" sz="quarter" idx="10"/>
          </p:nvPr>
        </p:nvSpPr>
        <p:spPr>
          <a:xfrm>
            <a:off x="5181600" y="1386351"/>
            <a:ext cx="2231923" cy="3628103"/>
          </a:xfrm>
          <a:custGeom>
            <a:avLst/>
            <a:gdLst>
              <a:gd name="connsiteX0" fmla="*/ 371995 w 2231923"/>
              <a:gd name="connsiteY0" fmla="*/ 0 h 3628103"/>
              <a:gd name="connsiteX1" fmla="*/ 1859928 w 2231923"/>
              <a:gd name="connsiteY1" fmla="*/ 0 h 3628103"/>
              <a:gd name="connsiteX2" fmla="*/ 2231923 w 2231923"/>
              <a:gd name="connsiteY2" fmla="*/ 371995 h 3628103"/>
              <a:gd name="connsiteX3" fmla="*/ 2231923 w 2231923"/>
              <a:gd name="connsiteY3" fmla="*/ 3256108 h 3628103"/>
              <a:gd name="connsiteX4" fmla="*/ 1859928 w 2231923"/>
              <a:gd name="connsiteY4" fmla="*/ 3628103 h 3628103"/>
              <a:gd name="connsiteX5" fmla="*/ 371995 w 2231923"/>
              <a:gd name="connsiteY5" fmla="*/ 3628103 h 3628103"/>
              <a:gd name="connsiteX6" fmla="*/ 0 w 2231923"/>
              <a:gd name="connsiteY6" fmla="*/ 3256108 h 3628103"/>
              <a:gd name="connsiteX7" fmla="*/ 0 w 2231923"/>
              <a:gd name="connsiteY7" fmla="*/ 371995 h 3628103"/>
              <a:gd name="connsiteX8" fmla="*/ 371995 w 2231923"/>
              <a:gd name="connsiteY8" fmla="*/ 0 h 362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1923" h="3628103">
                <a:moveTo>
                  <a:pt x="371995" y="0"/>
                </a:moveTo>
                <a:lnTo>
                  <a:pt x="1859928" y="0"/>
                </a:lnTo>
                <a:cubicBezTo>
                  <a:pt x="2065375" y="0"/>
                  <a:pt x="2231923" y="166548"/>
                  <a:pt x="2231923" y="371995"/>
                </a:cubicBezTo>
                <a:lnTo>
                  <a:pt x="2231923" y="3256108"/>
                </a:lnTo>
                <a:cubicBezTo>
                  <a:pt x="2231923" y="3461555"/>
                  <a:pt x="2065375" y="3628103"/>
                  <a:pt x="1859928" y="3628103"/>
                </a:cubicBezTo>
                <a:lnTo>
                  <a:pt x="371995" y="3628103"/>
                </a:lnTo>
                <a:cubicBezTo>
                  <a:pt x="166548" y="3628103"/>
                  <a:pt x="0" y="3461555"/>
                  <a:pt x="0" y="3256108"/>
                </a:cubicBezTo>
                <a:lnTo>
                  <a:pt x="0" y="371995"/>
                </a:lnTo>
                <a:cubicBezTo>
                  <a:pt x="0" y="166548"/>
                  <a:pt x="166548" y="0"/>
                  <a:pt x="371995"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txBody>
          <a:bodyPr wrap="square">
            <a:noAutofit/>
          </a:bodyPr>
          <a:lstStyle/>
          <a:p>
            <a:endParaRPr lang="en-US"/>
          </a:p>
        </p:txBody>
      </p:sp>
    </p:spTree>
    <p:extLst>
      <p:ext uri="{BB962C8B-B14F-4D97-AF65-F5344CB8AC3E}">
        <p14:creationId xmlns:p14="http://schemas.microsoft.com/office/powerpoint/2010/main" val="13902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6F793-18FB-D38C-5DF2-21AAF0610B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64342-2B52-59C9-5F89-1EA0B1EC19C3}"/>
              </a:ext>
            </a:extLst>
          </p:cNvPr>
          <p:cNvSpPr>
            <a:spLocks noGrp="1"/>
          </p:cNvSpPr>
          <p:nvPr>
            <p:ph type="dt" sz="half" idx="10"/>
          </p:nvPr>
        </p:nvSpPr>
        <p:spPr/>
        <p:txBody>
          <a:bodyPr/>
          <a:lstStyle/>
          <a:p>
            <a:fld id="{2794B4E8-4544-4E04-A910-E21B00144433}" type="datetimeFigureOut">
              <a:rPr lang="en-US" smtClean="0"/>
              <a:t>3/18/2024</a:t>
            </a:fld>
            <a:endParaRPr lang="en-US"/>
          </a:p>
        </p:txBody>
      </p:sp>
      <p:sp>
        <p:nvSpPr>
          <p:cNvPr id="4" name="Footer Placeholder 3">
            <a:extLst>
              <a:ext uri="{FF2B5EF4-FFF2-40B4-BE49-F238E27FC236}">
                <a16:creationId xmlns:a16="http://schemas.microsoft.com/office/drawing/2014/main" id="{623D6C93-6F83-BCE9-1AD5-F2229268AD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548782-309F-7DE0-8CEC-E0A0CFC5446A}"/>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3060704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332F5A-6F40-7861-DBB2-3A0B0FE49E5D}"/>
              </a:ext>
            </a:extLst>
          </p:cNvPr>
          <p:cNvSpPr>
            <a:spLocks noGrp="1"/>
          </p:cNvSpPr>
          <p:nvPr>
            <p:ph type="dt" sz="half" idx="10"/>
          </p:nvPr>
        </p:nvSpPr>
        <p:spPr/>
        <p:txBody>
          <a:bodyPr/>
          <a:lstStyle/>
          <a:p>
            <a:fld id="{2794B4E8-4544-4E04-A910-E21B00144433}" type="datetimeFigureOut">
              <a:rPr lang="en-US" smtClean="0"/>
              <a:t>3/18/2024</a:t>
            </a:fld>
            <a:endParaRPr lang="en-US"/>
          </a:p>
        </p:txBody>
      </p:sp>
      <p:sp>
        <p:nvSpPr>
          <p:cNvPr id="3" name="Footer Placeholder 2">
            <a:extLst>
              <a:ext uri="{FF2B5EF4-FFF2-40B4-BE49-F238E27FC236}">
                <a16:creationId xmlns:a16="http://schemas.microsoft.com/office/drawing/2014/main" id="{12479484-C67E-CE3B-FA4B-BF35027A4B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AE68F4-CA25-CF85-380E-E70087617CC2}"/>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2397735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3194A-7B96-5DF3-616B-A822F88E31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5A4D3D-64B4-8110-4E7A-265962ECDE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07F2FA-C6F3-FA5C-4F93-106D110E49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3714D9-3B0A-D30F-F47A-B0625BAF6B72}"/>
              </a:ext>
            </a:extLst>
          </p:cNvPr>
          <p:cNvSpPr>
            <a:spLocks noGrp="1"/>
          </p:cNvSpPr>
          <p:nvPr>
            <p:ph type="dt" sz="half" idx="10"/>
          </p:nvPr>
        </p:nvSpPr>
        <p:spPr/>
        <p:txBody>
          <a:bodyPr/>
          <a:lstStyle/>
          <a:p>
            <a:fld id="{2794B4E8-4544-4E04-A910-E21B00144433}" type="datetimeFigureOut">
              <a:rPr lang="en-US" smtClean="0"/>
              <a:t>3/18/2024</a:t>
            </a:fld>
            <a:endParaRPr lang="en-US"/>
          </a:p>
        </p:txBody>
      </p:sp>
      <p:sp>
        <p:nvSpPr>
          <p:cNvPr id="6" name="Footer Placeholder 5">
            <a:extLst>
              <a:ext uri="{FF2B5EF4-FFF2-40B4-BE49-F238E27FC236}">
                <a16:creationId xmlns:a16="http://schemas.microsoft.com/office/drawing/2014/main" id="{13627182-96BE-B84A-23C4-3E173B0137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62976D-2591-EEC0-B985-3E9A184C60ED}"/>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1768772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EBB48-498B-E92B-66BC-8D49ACCDE3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148702-06BC-7010-5C55-EC74F1A2A4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649E38-1950-443C-AF13-AD7B871BBF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E803D4-226B-9E3A-126C-DBF3E358138C}"/>
              </a:ext>
            </a:extLst>
          </p:cNvPr>
          <p:cNvSpPr>
            <a:spLocks noGrp="1"/>
          </p:cNvSpPr>
          <p:nvPr>
            <p:ph type="dt" sz="half" idx="10"/>
          </p:nvPr>
        </p:nvSpPr>
        <p:spPr/>
        <p:txBody>
          <a:bodyPr/>
          <a:lstStyle/>
          <a:p>
            <a:fld id="{2794B4E8-4544-4E04-A910-E21B00144433}" type="datetimeFigureOut">
              <a:rPr lang="en-US" smtClean="0"/>
              <a:t>3/18/2024</a:t>
            </a:fld>
            <a:endParaRPr lang="en-US"/>
          </a:p>
        </p:txBody>
      </p:sp>
      <p:sp>
        <p:nvSpPr>
          <p:cNvPr id="6" name="Footer Placeholder 5">
            <a:extLst>
              <a:ext uri="{FF2B5EF4-FFF2-40B4-BE49-F238E27FC236}">
                <a16:creationId xmlns:a16="http://schemas.microsoft.com/office/drawing/2014/main" id="{61C815C7-5B5A-159D-69AC-16FA8FB32B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C6ED0B-B70D-6681-21A3-3A6E778A6B74}"/>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4099585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731176-3696-527C-1B3D-FF8DD36DB9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BD8AB3-CC90-41B0-C98E-F1899C5734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0ACF6B-65CF-EE7B-A6E8-98704A0B92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4B4E8-4544-4E04-A910-E21B00144433}" type="datetimeFigureOut">
              <a:rPr lang="en-US" smtClean="0"/>
              <a:t>3/18/2024</a:t>
            </a:fld>
            <a:endParaRPr lang="en-US"/>
          </a:p>
        </p:txBody>
      </p:sp>
      <p:sp>
        <p:nvSpPr>
          <p:cNvPr id="5" name="Footer Placeholder 4">
            <a:extLst>
              <a:ext uri="{FF2B5EF4-FFF2-40B4-BE49-F238E27FC236}">
                <a16:creationId xmlns:a16="http://schemas.microsoft.com/office/drawing/2014/main" id="{499B1CDA-F539-1959-14AD-98F281085C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F037CD-B129-9E6D-D18D-1D882546D8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A32B57-85A5-40E1-835D-9A5882048F59}" type="slidenum">
              <a:rPr lang="en-US" smtClean="0"/>
              <a:t>‹#›</a:t>
            </a:fld>
            <a:endParaRPr lang="en-US"/>
          </a:p>
        </p:txBody>
      </p:sp>
    </p:spTree>
    <p:extLst>
      <p:ext uri="{BB962C8B-B14F-4D97-AF65-F5344CB8AC3E}">
        <p14:creationId xmlns:p14="http://schemas.microsoft.com/office/powerpoint/2010/main" val="3635172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18.xml"/><Relationship Id="rId18" Type="http://schemas.openxmlformats.org/officeDocument/2006/relationships/slide" Target="slide12.xml"/><Relationship Id="rId3" Type="http://schemas.openxmlformats.org/officeDocument/2006/relationships/image" Target="../media/image19.png"/><Relationship Id="rId21" Type="http://schemas.openxmlformats.org/officeDocument/2006/relationships/slide" Target="slide9.xml"/><Relationship Id="rId7" Type="http://schemas.openxmlformats.org/officeDocument/2006/relationships/slide" Target="slide19.xml"/><Relationship Id="rId12" Type="http://schemas.openxmlformats.org/officeDocument/2006/relationships/slide" Target="slide20.xml"/><Relationship Id="rId17" Type="http://schemas.openxmlformats.org/officeDocument/2006/relationships/slide" Target="slide14.xml"/><Relationship Id="rId25" Type="http://schemas.openxmlformats.org/officeDocument/2006/relationships/slide" Target="slide5.xml"/><Relationship Id="rId2" Type="http://schemas.openxmlformats.org/officeDocument/2006/relationships/image" Target="../media/image18.jpeg"/><Relationship Id="rId16" Type="http://schemas.openxmlformats.org/officeDocument/2006/relationships/slide" Target="slide15.xml"/><Relationship Id="rId20" Type="http://schemas.openxmlformats.org/officeDocument/2006/relationships/slide" Target="slide10.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21.xml"/><Relationship Id="rId24" Type="http://schemas.openxmlformats.org/officeDocument/2006/relationships/slide" Target="slide6.xml"/><Relationship Id="rId5" Type="http://schemas.openxmlformats.org/officeDocument/2006/relationships/image" Target="../media/image15.png"/><Relationship Id="rId15" Type="http://schemas.openxmlformats.org/officeDocument/2006/relationships/slide" Target="slide16.xml"/><Relationship Id="rId23" Type="http://schemas.openxmlformats.org/officeDocument/2006/relationships/slide" Target="slide7.xml"/><Relationship Id="rId10" Type="http://schemas.openxmlformats.org/officeDocument/2006/relationships/slide" Target="slide23.xml"/><Relationship Id="rId19" Type="http://schemas.openxmlformats.org/officeDocument/2006/relationships/slide" Target="slide11.xml"/><Relationship Id="rId4" Type="http://schemas.openxmlformats.org/officeDocument/2006/relationships/image" Target="../media/image17.png"/><Relationship Id="rId9" Type="http://schemas.openxmlformats.org/officeDocument/2006/relationships/slide" Target="slide22.xml"/><Relationship Id="rId14" Type="http://schemas.openxmlformats.org/officeDocument/2006/relationships/slide" Target="slide17.xml"/><Relationship Id="rId22" Type="http://schemas.openxmlformats.org/officeDocument/2006/relationships/slide" Target="slide8.xml"/></Relationships>
</file>

<file path=ppt/slides/_rels/slide11.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18.xml"/><Relationship Id="rId18" Type="http://schemas.openxmlformats.org/officeDocument/2006/relationships/slide" Target="slide12.xml"/><Relationship Id="rId3" Type="http://schemas.openxmlformats.org/officeDocument/2006/relationships/image" Target="../media/image21.png"/><Relationship Id="rId21" Type="http://schemas.openxmlformats.org/officeDocument/2006/relationships/slide" Target="slide9.xml"/><Relationship Id="rId7" Type="http://schemas.openxmlformats.org/officeDocument/2006/relationships/slide" Target="slide19.xml"/><Relationship Id="rId12" Type="http://schemas.openxmlformats.org/officeDocument/2006/relationships/slide" Target="slide20.xml"/><Relationship Id="rId17" Type="http://schemas.openxmlformats.org/officeDocument/2006/relationships/slide" Target="slide14.xml"/><Relationship Id="rId25" Type="http://schemas.openxmlformats.org/officeDocument/2006/relationships/slide" Target="slide5.xml"/><Relationship Id="rId2" Type="http://schemas.openxmlformats.org/officeDocument/2006/relationships/image" Target="../media/image20.jpeg"/><Relationship Id="rId16" Type="http://schemas.openxmlformats.org/officeDocument/2006/relationships/slide" Target="slide15.xml"/><Relationship Id="rId20" Type="http://schemas.openxmlformats.org/officeDocument/2006/relationships/slide" Target="slide10.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21.xml"/><Relationship Id="rId24" Type="http://schemas.openxmlformats.org/officeDocument/2006/relationships/slide" Target="slide6.xml"/><Relationship Id="rId5" Type="http://schemas.openxmlformats.org/officeDocument/2006/relationships/image" Target="../media/image17.png"/><Relationship Id="rId15" Type="http://schemas.openxmlformats.org/officeDocument/2006/relationships/slide" Target="slide16.xml"/><Relationship Id="rId23" Type="http://schemas.openxmlformats.org/officeDocument/2006/relationships/slide" Target="slide7.xml"/><Relationship Id="rId10" Type="http://schemas.openxmlformats.org/officeDocument/2006/relationships/slide" Target="slide23.xml"/><Relationship Id="rId19" Type="http://schemas.openxmlformats.org/officeDocument/2006/relationships/slide" Target="slide11.xml"/><Relationship Id="rId4" Type="http://schemas.openxmlformats.org/officeDocument/2006/relationships/image" Target="../media/image19.png"/><Relationship Id="rId9" Type="http://schemas.openxmlformats.org/officeDocument/2006/relationships/slide" Target="slide22.xml"/><Relationship Id="rId14" Type="http://schemas.openxmlformats.org/officeDocument/2006/relationships/slide" Target="slide17.xml"/><Relationship Id="rId22" Type="http://schemas.openxmlformats.org/officeDocument/2006/relationships/slide" Target="slide8.xml"/></Relationships>
</file>

<file path=ppt/slides/_rels/slide12.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18.xml"/><Relationship Id="rId18" Type="http://schemas.openxmlformats.org/officeDocument/2006/relationships/slide" Target="slide12.xml"/><Relationship Id="rId3" Type="http://schemas.openxmlformats.org/officeDocument/2006/relationships/image" Target="../media/image23.png"/><Relationship Id="rId21" Type="http://schemas.openxmlformats.org/officeDocument/2006/relationships/slide" Target="slide9.xml"/><Relationship Id="rId7" Type="http://schemas.openxmlformats.org/officeDocument/2006/relationships/slide" Target="slide19.xml"/><Relationship Id="rId12" Type="http://schemas.openxmlformats.org/officeDocument/2006/relationships/slide" Target="slide20.xml"/><Relationship Id="rId17" Type="http://schemas.openxmlformats.org/officeDocument/2006/relationships/slide" Target="slide14.xml"/><Relationship Id="rId25" Type="http://schemas.openxmlformats.org/officeDocument/2006/relationships/slide" Target="slide5.xml"/><Relationship Id="rId2" Type="http://schemas.openxmlformats.org/officeDocument/2006/relationships/image" Target="../media/image22.jpg"/><Relationship Id="rId16" Type="http://schemas.openxmlformats.org/officeDocument/2006/relationships/slide" Target="slide15.xml"/><Relationship Id="rId20" Type="http://schemas.openxmlformats.org/officeDocument/2006/relationships/slide" Target="slide10.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21.xml"/><Relationship Id="rId24" Type="http://schemas.openxmlformats.org/officeDocument/2006/relationships/slide" Target="slide6.xml"/><Relationship Id="rId5" Type="http://schemas.openxmlformats.org/officeDocument/2006/relationships/image" Target="../media/image19.png"/><Relationship Id="rId15" Type="http://schemas.openxmlformats.org/officeDocument/2006/relationships/slide" Target="slide16.xml"/><Relationship Id="rId23" Type="http://schemas.openxmlformats.org/officeDocument/2006/relationships/slide" Target="slide7.xml"/><Relationship Id="rId10" Type="http://schemas.openxmlformats.org/officeDocument/2006/relationships/slide" Target="slide23.xml"/><Relationship Id="rId19" Type="http://schemas.openxmlformats.org/officeDocument/2006/relationships/slide" Target="slide11.xml"/><Relationship Id="rId4" Type="http://schemas.openxmlformats.org/officeDocument/2006/relationships/image" Target="../media/image21.png"/><Relationship Id="rId9" Type="http://schemas.openxmlformats.org/officeDocument/2006/relationships/slide" Target="slide22.xml"/><Relationship Id="rId14" Type="http://schemas.openxmlformats.org/officeDocument/2006/relationships/slide" Target="slide17.xml"/><Relationship Id="rId22" Type="http://schemas.openxmlformats.org/officeDocument/2006/relationships/slide" Target="slide8.xml"/></Relationships>
</file>

<file path=ppt/slides/_rels/slide13.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18.xml"/><Relationship Id="rId18" Type="http://schemas.openxmlformats.org/officeDocument/2006/relationships/slide" Target="slide12.xml"/><Relationship Id="rId3" Type="http://schemas.openxmlformats.org/officeDocument/2006/relationships/image" Target="../media/image25.png"/><Relationship Id="rId21" Type="http://schemas.openxmlformats.org/officeDocument/2006/relationships/slide" Target="slide9.xml"/><Relationship Id="rId7" Type="http://schemas.openxmlformats.org/officeDocument/2006/relationships/slide" Target="slide19.xml"/><Relationship Id="rId12" Type="http://schemas.openxmlformats.org/officeDocument/2006/relationships/slide" Target="slide20.xml"/><Relationship Id="rId17" Type="http://schemas.openxmlformats.org/officeDocument/2006/relationships/slide" Target="slide14.xml"/><Relationship Id="rId25" Type="http://schemas.openxmlformats.org/officeDocument/2006/relationships/slide" Target="slide5.xml"/><Relationship Id="rId2" Type="http://schemas.openxmlformats.org/officeDocument/2006/relationships/image" Target="../media/image24.jpg"/><Relationship Id="rId16" Type="http://schemas.openxmlformats.org/officeDocument/2006/relationships/slide" Target="slide15.xml"/><Relationship Id="rId20" Type="http://schemas.openxmlformats.org/officeDocument/2006/relationships/slide" Target="slide10.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21.xml"/><Relationship Id="rId24" Type="http://schemas.openxmlformats.org/officeDocument/2006/relationships/slide" Target="slide6.xml"/><Relationship Id="rId5" Type="http://schemas.openxmlformats.org/officeDocument/2006/relationships/image" Target="../media/image21.png"/><Relationship Id="rId15" Type="http://schemas.openxmlformats.org/officeDocument/2006/relationships/slide" Target="slide16.xml"/><Relationship Id="rId23" Type="http://schemas.openxmlformats.org/officeDocument/2006/relationships/slide" Target="slide7.xml"/><Relationship Id="rId10" Type="http://schemas.openxmlformats.org/officeDocument/2006/relationships/slide" Target="slide23.xml"/><Relationship Id="rId19" Type="http://schemas.openxmlformats.org/officeDocument/2006/relationships/slide" Target="slide11.xml"/><Relationship Id="rId4" Type="http://schemas.openxmlformats.org/officeDocument/2006/relationships/image" Target="../media/image23.png"/><Relationship Id="rId9" Type="http://schemas.openxmlformats.org/officeDocument/2006/relationships/slide" Target="slide22.xml"/><Relationship Id="rId14" Type="http://schemas.openxmlformats.org/officeDocument/2006/relationships/slide" Target="slide17.xml"/><Relationship Id="rId22" Type="http://schemas.openxmlformats.org/officeDocument/2006/relationships/slide" Target="slide8.xml"/></Relationships>
</file>

<file path=ppt/slides/_rels/slide14.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18.xml"/><Relationship Id="rId18" Type="http://schemas.openxmlformats.org/officeDocument/2006/relationships/slide" Target="slide12.xml"/><Relationship Id="rId3" Type="http://schemas.openxmlformats.org/officeDocument/2006/relationships/image" Target="../media/image27.png"/><Relationship Id="rId21" Type="http://schemas.openxmlformats.org/officeDocument/2006/relationships/slide" Target="slide9.xml"/><Relationship Id="rId7" Type="http://schemas.openxmlformats.org/officeDocument/2006/relationships/slide" Target="slide19.xml"/><Relationship Id="rId12" Type="http://schemas.openxmlformats.org/officeDocument/2006/relationships/slide" Target="slide20.xml"/><Relationship Id="rId17" Type="http://schemas.openxmlformats.org/officeDocument/2006/relationships/slide" Target="slide14.xml"/><Relationship Id="rId25" Type="http://schemas.openxmlformats.org/officeDocument/2006/relationships/slide" Target="slide5.xml"/><Relationship Id="rId2" Type="http://schemas.openxmlformats.org/officeDocument/2006/relationships/image" Target="../media/image26.png"/><Relationship Id="rId16" Type="http://schemas.openxmlformats.org/officeDocument/2006/relationships/slide" Target="slide15.xml"/><Relationship Id="rId20" Type="http://schemas.openxmlformats.org/officeDocument/2006/relationships/slide" Target="slide10.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21.xml"/><Relationship Id="rId24" Type="http://schemas.openxmlformats.org/officeDocument/2006/relationships/slide" Target="slide6.xml"/><Relationship Id="rId5" Type="http://schemas.openxmlformats.org/officeDocument/2006/relationships/image" Target="../media/image23.png"/><Relationship Id="rId15" Type="http://schemas.openxmlformats.org/officeDocument/2006/relationships/slide" Target="slide16.xml"/><Relationship Id="rId23" Type="http://schemas.openxmlformats.org/officeDocument/2006/relationships/slide" Target="slide7.xml"/><Relationship Id="rId10" Type="http://schemas.openxmlformats.org/officeDocument/2006/relationships/slide" Target="slide23.xml"/><Relationship Id="rId19" Type="http://schemas.openxmlformats.org/officeDocument/2006/relationships/slide" Target="slide11.xml"/><Relationship Id="rId4" Type="http://schemas.openxmlformats.org/officeDocument/2006/relationships/image" Target="../media/image25.png"/><Relationship Id="rId9" Type="http://schemas.openxmlformats.org/officeDocument/2006/relationships/slide" Target="slide22.xml"/><Relationship Id="rId14" Type="http://schemas.openxmlformats.org/officeDocument/2006/relationships/slide" Target="slide17.xml"/><Relationship Id="rId22" Type="http://schemas.openxmlformats.org/officeDocument/2006/relationships/slide" Target="slide8.xml"/></Relationships>
</file>

<file path=ppt/slides/_rels/slide15.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18.xml"/><Relationship Id="rId18" Type="http://schemas.openxmlformats.org/officeDocument/2006/relationships/slide" Target="slide12.xml"/><Relationship Id="rId3" Type="http://schemas.openxmlformats.org/officeDocument/2006/relationships/image" Target="../media/image29.png"/><Relationship Id="rId21" Type="http://schemas.openxmlformats.org/officeDocument/2006/relationships/slide" Target="slide9.xml"/><Relationship Id="rId7" Type="http://schemas.openxmlformats.org/officeDocument/2006/relationships/slide" Target="slide19.xml"/><Relationship Id="rId12" Type="http://schemas.openxmlformats.org/officeDocument/2006/relationships/slide" Target="slide20.xml"/><Relationship Id="rId17" Type="http://schemas.openxmlformats.org/officeDocument/2006/relationships/slide" Target="slide14.xml"/><Relationship Id="rId25" Type="http://schemas.openxmlformats.org/officeDocument/2006/relationships/slide" Target="slide5.xml"/><Relationship Id="rId2" Type="http://schemas.openxmlformats.org/officeDocument/2006/relationships/image" Target="../media/image28.jpg"/><Relationship Id="rId16" Type="http://schemas.openxmlformats.org/officeDocument/2006/relationships/slide" Target="slide15.xml"/><Relationship Id="rId20" Type="http://schemas.openxmlformats.org/officeDocument/2006/relationships/slide" Target="slide10.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21.xml"/><Relationship Id="rId24" Type="http://schemas.openxmlformats.org/officeDocument/2006/relationships/slide" Target="slide6.xml"/><Relationship Id="rId5" Type="http://schemas.openxmlformats.org/officeDocument/2006/relationships/image" Target="../media/image25.png"/><Relationship Id="rId15" Type="http://schemas.openxmlformats.org/officeDocument/2006/relationships/slide" Target="slide16.xml"/><Relationship Id="rId23" Type="http://schemas.openxmlformats.org/officeDocument/2006/relationships/slide" Target="slide7.xml"/><Relationship Id="rId10" Type="http://schemas.openxmlformats.org/officeDocument/2006/relationships/slide" Target="slide23.xml"/><Relationship Id="rId19" Type="http://schemas.openxmlformats.org/officeDocument/2006/relationships/slide" Target="slide11.xml"/><Relationship Id="rId4" Type="http://schemas.openxmlformats.org/officeDocument/2006/relationships/image" Target="../media/image27.png"/><Relationship Id="rId9" Type="http://schemas.openxmlformats.org/officeDocument/2006/relationships/slide" Target="slide22.xml"/><Relationship Id="rId14" Type="http://schemas.openxmlformats.org/officeDocument/2006/relationships/slide" Target="slide17.xml"/><Relationship Id="rId22" Type="http://schemas.openxmlformats.org/officeDocument/2006/relationships/slide" Target="slide8.xml"/></Relationships>
</file>

<file path=ppt/slides/_rels/slide16.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18.xml"/><Relationship Id="rId18" Type="http://schemas.openxmlformats.org/officeDocument/2006/relationships/slide" Target="slide12.xml"/><Relationship Id="rId3" Type="http://schemas.openxmlformats.org/officeDocument/2006/relationships/image" Target="../media/image31.png"/><Relationship Id="rId21" Type="http://schemas.openxmlformats.org/officeDocument/2006/relationships/slide" Target="slide9.xml"/><Relationship Id="rId7" Type="http://schemas.openxmlformats.org/officeDocument/2006/relationships/slide" Target="slide19.xml"/><Relationship Id="rId12" Type="http://schemas.openxmlformats.org/officeDocument/2006/relationships/slide" Target="slide20.xml"/><Relationship Id="rId17" Type="http://schemas.openxmlformats.org/officeDocument/2006/relationships/slide" Target="slide14.xml"/><Relationship Id="rId25" Type="http://schemas.openxmlformats.org/officeDocument/2006/relationships/slide" Target="slide5.xml"/><Relationship Id="rId2" Type="http://schemas.openxmlformats.org/officeDocument/2006/relationships/image" Target="../media/image30.jpg"/><Relationship Id="rId16" Type="http://schemas.openxmlformats.org/officeDocument/2006/relationships/slide" Target="slide15.xml"/><Relationship Id="rId20" Type="http://schemas.openxmlformats.org/officeDocument/2006/relationships/slide" Target="slide10.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21.xml"/><Relationship Id="rId24" Type="http://schemas.openxmlformats.org/officeDocument/2006/relationships/slide" Target="slide6.xml"/><Relationship Id="rId5" Type="http://schemas.openxmlformats.org/officeDocument/2006/relationships/image" Target="../media/image27.png"/><Relationship Id="rId15" Type="http://schemas.openxmlformats.org/officeDocument/2006/relationships/slide" Target="slide16.xml"/><Relationship Id="rId23" Type="http://schemas.openxmlformats.org/officeDocument/2006/relationships/slide" Target="slide7.xml"/><Relationship Id="rId10" Type="http://schemas.openxmlformats.org/officeDocument/2006/relationships/slide" Target="slide23.xml"/><Relationship Id="rId19" Type="http://schemas.openxmlformats.org/officeDocument/2006/relationships/slide" Target="slide11.xml"/><Relationship Id="rId4" Type="http://schemas.openxmlformats.org/officeDocument/2006/relationships/image" Target="../media/image29.png"/><Relationship Id="rId9" Type="http://schemas.openxmlformats.org/officeDocument/2006/relationships/slide" Target="slide22.xml"/><Relationship Id="rId14" Type="http://schemas.openxmlformats.org/officeDocument/2006/relationships/slide" Target="slide17.xml"/><Relationship Id="rId22" Type="http://schemas.openxmlformats.org/officeDocument/2006/relationships/slide" Target="slide8.xml"/></Relationships>
</file>

<file path=ppt/slides/_rels/slide17.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18.xml"/><Relationship Id="rId18" Type="http://schemas.openxmlformats.org/officeDocument/2006/relationships/slide" Target="slide12.xml"/><Relationship Id="rId3" Type="http://schemas.openxmlformats.org/officeDocument/2006/relationships/image" Target="../media/image33.png"/><Relationship Id="rId21" Type="http://schemas.openxmlformats.org/officeDocument/2006/relationships/slide" Target="slide9.xml"/><Relationship Id="rId7" Type="http://schemas.openxmlformats.org/officeDocument/2006/relationships/slide" Target="slide19.xml"/><Relationship Id="rId12" Type="http://schemas.openxmlformats.org/officeDocument/2006/relationships/slide" Target="slide20.xml"/><Relationship Id="rId17" Type="http://schemas.openxmlformats.org/officeDocument/2006/relationships/slide" Target="slide14.xml"/><Relationship Id="rId25" Type="http://schemas.openxmlformats.org/officeDocument/2006/relationships/slide" Target="slide5.xml"/><Relationship Id="rId2" Type="http://schemas.openxmlformats.org/officeDocument/2006/relationships/image" Target="../media/image32.jpg"/><Relationship Id="rId16" Type="http://schemas.openxmlformats.org/officeDocument/2006/relationships/slide" Target="slide15.xml"/><Relationship Id="rId20" Type="http://schemas.openxmlformats.org/officeDocument/2006/relationships/slide" Target="slide10.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21.xml"/><Relationship Id="rId24" Type="http://schemas.openxmlformats.org/officeDocument/2006/relationships/slide" Target="slide6.xml"/><Relationship Id="rId5" Type="http://schemas.openxmlformats.org/officeDocument/2006/relationships/image" Target="../media/image29.png"/><Relationship Id="rId15" Type="http://schemas.openxmlformats.org/officeDocument/2006/relationships/slide" Target="slide16.xml"/><Relationship Id="rId23" Type="http://schemas.openxmlformats.org/officeDocument/2006/relationships/slide" Target="slide7.xml"/><Relationship Id="rId10" Type="http://schemas.openxmlformats.org/officeDocument/2006/relationships/slide" Target="slide23.xml"/><Relationship Id="rId19" Type="http://schemas.openxmlformats.org/officeDocument/2006/relationships/slide" Target="slide11.xml"/><Relationship Id="rId4" Type="http://schemas.openxmlformats.org/officeDocument/2006/relationships/image" Target="../media/image31.png"/><Relationship Id="rId9" Type="http://schemas.openxmlformats.org/officeDocument/2006/relationships/slide" Target="slide22.xml"/><Relationship Id="rId14" Type="http://schemas.openxmlformats.org/officeDocument/2006/relationships/slide" Target="slide17.xml"/><Relationship Id="rId22" Type="http://schemas.openxmlformats.org/officeDocument/2006/relationships/slide" Target="slide8.xml"/></Relationships>
</file>

<file path=ppt/slides/_rels/slide18.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18.xml"/><Relationship Id="rId18" Type="http://schemas.openxmlformats.org/officeDocument/2006/relationships/slide" Target="slide12.xml"/><Relationship Id="rId3" Type="http://schemas.openxmlformats.org/officeDocument/2006/relationships/image" Target="../media/image35.png"/><Relationship Id="rId21" Type="http://schemas.openxmlformats.org/officeDocument/2006/relationships/slide" Target="slide9.xml"/><Relationship Id="rId7" Type="http://schemas.openxmlformats.org/officeDocument/2006/relationships/slide" Target="slide19.xml"/><Relationship Id="rId12" Type="http://schemas.openxmlformats.org/officeDocument/2006/relationships/slide" Target="slide20.xml"/><Relationship Id="rId17" Type="http://schemas.openxmlformats.org/officeDocument/2006/relationships/slide" Target="slide14.xml"/><Relationship Id="rId25" Type="http://schemas.openxmlformats.org/officeDocument/2006/relationships/slide" Target="slide5.xml"/><Relationship Id="rId2" Type="http://schemas.openxmlformats.org/officeDocument/2006/relationships/image" Target="../media/image34.jpg"/><Relationship Id="rId16" Type="http://schemas.openxmlformats.org/officeDocument/2006/relationships/slide" Target="slide15.xml"/><Relationship Id="rId20" Type="http://schemas.openxmlformats.org/officeDocument/2006/relationships/slide" Target="slide10.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21.xml"/><Relationship Id="rId24" Type="http://schemas.openxmlformats.org/officeDocument/2006/relationships/slide" Target="slide6.xml"/><Relationship Id="rId5" Type="http://schemas.openxmlformats.org/officeDocument/2006/relationships/image" Target="../media/image31.png"/><Relationship Id="rId15" Type="http://schemas.openxmlformats.org/officeDocument/2006/relationships/slide" Target="slide16.xml"/><Relationship Id="rId23" Type="http://schemas.openxmlformats.org/officeDocument/2006/relationships/slide" Target="slide7.xml"/><Relationship Id="rId10" Type="http://schemas.openxmlformats.org/officeDocument/2006/relationships/slide" Target="slide23.xml"/><Relationship Id="rId19" Type="http://schemas.openxmlformats.org/officeDocument/2006/relationships/slide" Target="slide11.xml"/><Relationship Id="rId4" Type="http://schemas.openxmlformats.org/officeDocument/2006/relationships/image" Target="../media/image33.png"/><Relationship Id="rId9" Type="http://schemas.openxmlformats.org/officeDocument/2006/relationships/slide" Target="slide22.xml"/><Relationship Id="rId14" Type="http://schemas.openxmlformats.org/officeDocument/2006/relationships/slide" Target="slide17.xml"/><Relationship Id="rId22" Type="http://schemas.openxmlformats.org/officeDocument/2006/relationships/slide" Target="slide8.xml"/></Relationships>
</file>

<file path=ppt/slides/_rels/slide19.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18.xml"/><Relationship Id="rId18" Type="http://schemas.openxmlformats.org/officeDocument/2006/relationships/slide" Target="slide12.xml"/><Relationship Id="rId3" Type="http://schemas.openxmlformats.org/officeDocument/2006/relationships/image" Target="../media/image37.png"/><Relationship Id="rId21" Type="http://schemas.openxmlformats.org/officeDocument/2006/relationships/slide" Target="slide9.xml"/><Relationship Id="rId7" Type="http://schemas.openxmlformats.org/officeDocument/2006/relationships/slide" Target="slide19.xml"/><Relationship Id="rId12" Type="http://schemas.openxmlformats.org/officeDocument/2006/relationships/slide" Target="slide20.xml"/><Relationship Id="rId17" Type="http://schemas.openxmlformats.org/officeDocument/2006/relationships/slide" Target="slide14.xml"/><Relationship Id="rId25" Type="http://schemas.openxmlformats.org/officeDocument/2006/relationships/slide" Target="slide5.xml"/><Relationship Id="rId2" Type="http://schemas.openxmlformats.org/officeDocument/2006/relationships/image" Target="../media/image36.jpg"/><Relationship Id="rId16" Type="http://schemas.openxmlformats.org/officeDocument/2006/relationships/slide" Target="slide15.xml"/><Relationship Id="rId20" Type="http://schemas.openxmlformats.org/officeDocument/2006/relationships/slide" Target="slide10.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21.xml"/><Relationship Id="rId24" Type="http://schemas.openxmlformats.org/officeDocument/2006/relationships/slide" Target="slide6.xml"/><Relationship Id="rId5" Type="http://schemas.openxmlformats.org/officeDocument/2006/relationships/image" Target="../media/image33.png"/><Relationship Id="rId15" Type="http://schemas.openxmlformats.org/officeDocument/2006/relationships/slide" Target="slide16.xml"/><Relationship Id="rId23" Type="http://schemas.openxmlformats.org/officeDocument/2006/relationships/slide" Target="slide7.xml"/><Relationship Id="rId10" Type="http://schemas.openxmlformats.org/officeDocument/2006/relationships/slide" Target="slide23.xml"/><Relationship Id="rId19" Type="http://schemas.openxmlformats.org/officeDocument/2006/relationships/slide" Target="slide11.xml"/><Relationship Id="rId4" Type="http://schemas.openxmlformats.org/officeDocument/2006/relationships/image" Target="../media/image35.png"/><Relationship Id="rId9" Type="http://schemas.openxmlformats.org/officeDocument/2006/relationships/slide" Target="slide22.xml"/><Relationship Id="rId14" Type="http://schemas.openxmlformats.org/officeDocument/2006/relationships/slide" Target="slide17.xml"/><Relationship Id="rId22" Type="http://schemas.openxmlformats.org/officeDocument/2006/relationships/slide" Target="slide8.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18.xml"/><Relationship Id="rId18" Type="http://schemas.openxmlformats.org/officeDocument/2006/relationships/slide" Target="slide12.xml"/><Relationship Id="rId3" Type="http://schemas.openxmlformats.org/officeDocument/2006/relationships/image" Target="../media/image39.png"/><Relationship Id="rId21" Type="http://schemas.openxmlformats.org/officeDocument/2006/relationships/slide" Target="slide9.xml"/><Relationship Id="rId7" Type="http://schemas.openxmlformats.org/officeDocument/2006/relationships/slide" Target="slide19.xml"/><Relationship Id="rId12" Type="http://schemas.openxmlformats.org/officeDocument/2006/relationships/slide" Target="slide20.xml"/><Relationship Id="rId17" Type="http://schemas.openxmlformats.org/officeDocument/2006/relationships/slide" Target="slide14.xml"/><Relationship Id="rId25" Type="http://schemas.openxmlformats.org/officeDocument/2006/relationships/slide" Target="slide5.xml"/><Relationship Id="rId2" Type="http://schemas.openxmlformats.org/officeDocument/2006/relationships/image" Target="../media/image38.png"/><Relationship Id="rId16" Type="http://schemas.openxmlformats.org/officeDocument/2006/relationships/slide" Target="slide15.xml"/><Relationship Id="rId20" Type="http://schemas.openxmlformats.org/officeDocument/2006/relationships/slide" Target="slide10.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21.xml"/><Relationship Id="rId24" Type="http://schemas.openxmlformats.org/officeDocument/2006/relationships/slide" Target="slide6.xml"/><Relationship Id="rId5" Type="http://schemas.openxmlformats.org/officeDocument/2006/relationships/image" Target="../media/image35.png"/><Relationship Id="rId15" Type="http://schemas.openxmlformats.org/officeDocument/2006/relationships/slide" Target="slide16.xml"/><Relationship Id="rId23" Type="http://schemas.openxmlformats.org/officeDocument/2006/relationships/slide" Target="slide7.xml"/><Relationship Id="rId10" Type="http://schemas.openxmlformats.org/officeDocument/2006/relationships/slide" Target="slide23.xml"/><Relationship Id="rId19" Type="http://schemas.openxmlformats.org/officeDocument/2006/relationships/slide" Target="slide11.xml"/><Relationship Id="rId4" Type="http://schemas.openxmlformats.org/officeDocument/2006/relationships/image" Target="../media/image37.png"/><Relationship Id="rId9" Type="http://schemas.openxmlformats.org/officeDocument/2006/relationships/slide" Target="slide22.xml"/><Relationship Id="rId14" Type="http://schemas.openxmlformats.org/officeDocument/2006/relationships/slide" Target="slide17.xml"/><Relationship Id="rId22" Type="http://schemas.openxmlformats.org/officeDocument/2006/relationships/slide" Target="slide8.xml"/></Relationships>
</file>

<file path=ppt/slides/_rels/slide21.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18.xml"/><Relationship Id="rId18" Type="http://schemas.openxmlformats.org/officeDocument/2006/relationships/slide" Target="slide12.xml"/><Relationship Id="rId3" Type="http://schemas.openxmlformats.org/officeDocument/2006/relationships/image" Target="../media/image41.png"/><Relationship Id="rId21" Type="http://schemas.openxmlformats.org/officeDocument/2006/relationships/slide" Target="slide9.xml"/><Relationship Id="rId7" Type="http://schemas.openxmlformats.org/officeDocument/2006/relationships/slide" Target="slide19.xml"/><Relationship Id="rId12" Type="http://schemas.openxmlformats.org/officeDocument/2006/relationships/slide" Target="slide20.xml"/><Relationship Id="rId17" Type="http://schemas.openxmlformats.org/officeDocument/2006/relationships/slide" Target="slide14.xml"/><Relationship Id="rId25" Type="http://schemas.openxmlformats.org/officeDocument/2006/relationships/slide" Target="slide5.xml"/><Relationship Id="rId2" Type="http://schemas.openxmlformats.org/officeDocument/2006/relationships/image" Target="../media/image40.jpeg"/><Relationship Id="rId16" Type="http://schemas.openxmlformats.org/officeDocument/2006/relationships/slide" Target="slide15.xml"/><Relationship Id="rId20" Type="http://schemas.openxmlformats.org/officeDocument/2006/relationships/slide" Target="slide10.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21.xml"/><Relationship Id="rId24" Type="http://schemas.openxmlformats.org/officeDocument/2006/relationships/slide" Target="slide6.xml"/><Relationship Id="rId5" Type="http://schemas.openxmlformats.org/officeDocument/2006/relationships/image" Target="../media/image37.png"/><Relationship Id="rId15" Type="http://schemas.openxmlformats.org/officeDocument/2006/relationships/slide" Target="slide16.xml"/><Relationship Id="rId23" Type="http://schemas.openxmlformats.org/officeDocument/2006/relationships/slide" Target="slide7.xml"/><Relationship Id="rId10" Type="http://schemas.openxmlformats.org/officeDocument/2006/relationships/slide" Target="slide23.xml"/><Relationship Id="rId19" Type="http://schemas.openxmlformats.org/officeDocument/2006/relationships/slide" Target="slide11.xml"/><Relationship Id="rId4" Type="http://schemas.openxmlformats.org/officeDocument/2006/relationships/image" Target="../media/image39.png"/><Relationship Id="rId9" Type="http://schemas.openxmlformats.org/officeDocument/2006/relationships/slide" Target="slide22.xml"/><Relationship Id="rId14" Type="http://schemas.openxmlformats.org/officeDocument/2006/relationships/slide" Target="slide17.xml"/><Relationship Id="rId22" Type="http://schemas.openxmlformats.org/officeDocument/2006/relationships/slide" Target="slide8.xml"/></Relationships>
</file>

<file path=ppt/slides/_rels/slide22.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18.xml"/><Relationship Id="rId18" Type="http://schemas.openxmlformats.org/officeDocument/2006/relationships/slide" Target="slide12.xml"/><Relationship Id="rId3" Type="http://schemas.openxmlformats.org/officeDocument/2006/relationships/image" Target="../media/image7.png"/><Relationship Id="rId21" Type="http://schemas.openxmlformats.org/officeDocument/2006/relationships/slide" Target="slide9.xml"/><Relationship Id="rId7" Type="http://schemas.openxmlformats.org/officeDocument/2006/relationships/slide" Target="slide19.xml"/><Relationship Id="rId12" Type="http://schemas.openxmlformats.org/officeDocument/2006/relationships/slide" Target="slide20.xml"/><Relationship Id="rId17" Type="http://schemas.openxmlformats.org/officeDocument/2006/relationships/slide" Target="slide14.xml"/><Relationship Id="rId25" Type="http://schemas.openxmlformats.org/officeDocument/2006/relationships/slide" Target="slide5.xml"/><Relationship Id="rId2" Type="http://schemas.openxmlformats.org/officeDocument/2006/relationships/image" Target="../media/image42.png"/><Relationship Id="rId16" Type="http://schemas.openxmlformats.org/officeDocument/2006/relationships/slide" Target="slide15.xml"/><Relationship Id="rId20" Type="http://schemas.openxmlformats.org/officeDocument/2006/relationships/slide" Target="slide10.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21.xml"/><Relationship Id="rId24" Type="http://schemas.openxmlformats.org/officeDocument/2006/relationships/slide" Target="slide6.xml"/><Relationship Id="rId5" Type="http://schemas.openxmlformats.org/officeDocument/2006/relationships/image" Target="../media/image39.png"/><Relationship Id="rId15" Type="http://schemas.openxmlformats.org/officeDocument/2006/relationships/slide" Target="slide16.xml"/><Relationship Id="rId23" Type="http://schemas.openxmlformats.org/officeDocument/2006/relationships/slide" Target="slide7.xml"/><Relationship Id="rId10" Type="http://schemas.openxmlformats.org/officeDocument/2006/relationships/slide" Target="slide23.xml"/><Relationship Id="rId19" Type="http://schemas.openxmlformats.org/officeDocument/2006/relationships/slide" Target="slide11.xml"/><Relationship Id="rId4" Type="http://schemas.openxmlformats.org/officeDocument/2006/relationships/image" Target="../media/image41.png"/><Relationship Id="rId9" Type="http://schemas.openxmlformats.org/officeDocument/2006/relationships/slide" Target="slide22.xml"/><Relationship Id="rId14" Type="http://schemas.openxmlformats.org/officeDocument/2006/relationships/slide" Target="slide17.xml"/><Relationship Id="rId22" Type="http://schemas.openxmlformats.org/officeDocument/2006/relationships/slide" Target="slide8.xml"/></Relationships>
</file>

<file path=ppt/slides/_rels/slide23.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18.xml"/><Relationship Id="rId18" Type="http://schemas.openxmlformats.org/officeDocument/2006/relationships/slide" Target="slide12.xml"/><Relationship Id="rId3" Type="http://schemas.openxmlformats.org/officeDocument/2006/relationships/image" Target="../media/image6.png"/><Relationship Id="rId21" Type="http://schemas.openxmlformats.org/officeDocument/2006/relationships/slide" Target="slide9.xml"/><Relationship Id="rId7" Type="http://schemas.openxmlformats.org/officeDocument/2006/relationships/slide" Target="slide19.xml"/><Relationship Id="rId12" Type="http://schemas.openxmlformats.org/officeDocument/2006/relationships/slide" Target="slide20.xml"/><Relationship Id="rId17" Type="http://schemas.openxmlformats.org/officeDocument/2006/relationships/slide" Target="slide14.xml"/><Relationship Id="rId25" Type="http://schemas.openxmlformats.org/officeDocument/2006/relationships/slide" Target="slide5.xml"/><Relationship Id="rId2" Type="http://schemas.openxmlformats.org/officeDocument/2006/relationships/image" Target="../media/image43.jpeg"/><Relationship Id="rId16" Type="http://schemas.openxmlformats.org/officeDocument/2006/relationships/slide" Target="slide15.xml"/><Relationship Id="rId20" Type="http://schemas.openxmlformats.org/officeDocument/2006/relationships/slide" Target="slide10.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21.xml"/><Relationship Id="rId24" Type="http://schemas.openxmlformats.org/officeDocument/2006/relationships/slide" Target="slide6.xml"/><Relationship Id="rId5" Type="http://schemas.openxmlformats.org/officeDocument/2006/relationships/image" Target="../media/image41.png"/><Relationship Id="rId15" Type="http://schemas.openxmlformats.org/officeDocument/2006/relationships/slide" Target="slide16.xml"/><Relationship Id="rId23" Type="http://schemas.openxmlformats.org/officeDocument/2006/relationships/slide" Target="slide7.xml"/><Relationship Id="rId10" Type="http://schemas.openxmlformats.org/officeDocument/2006/relationships/slide" Target="slide23.xml"/><Relationship Id="rId19" Type="http://schemas.openxmlformats.org/officeDocument/2006/relationships/slide" Target="slide11.xml"/><Relationship Id="rId4" Type="http://schemas.openxmlformats.org/officeDocument/2006/relationships/image" Target="../media/image7.png"/><Relationship Id="rId9" Type="http://schemas.openxmlformats.org/officeDocument/2006/relationships/slide" Target="slide22.xml"/><Relationship Id="rId14" Type="http://schemas.openxmlformats.org/officeDocument/2006/relationships/slide" Target="slide17.xml"/><Relationship Id="rId22" Type="http://schemas.openxmlformats.org/officeDocument/2006/relationships/slide" Target="slide8.xml"/></Relationships>
</file>

<file path=ppt/slides/_rels/slide2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18.xml"/><Relationship Id="rId18" Type="http://schemas.openxmlformats.org/officeDocument/2006/relationships/slide" Target="slide12.xml"/><Relationship Id="rId3" Type="http://schemas.openxmlformats.org/officeDocument/2006/relationships/image" Target="../media/image5.png"/><Relationship Id="rId21" Type="http://schemas.openxmlformats.org/officeDocument/2006/relationships/slide" Target="slide9.xml"/><Relationship Id="rId7" Type="http://schemas.openxmlformats.org/officeDocument/2006/relationships/slide" Target="slide19.xml"/><Relationship Id="rId12" Type="http://schemas.openxmlformats.org/officeDocument/2006/relationships/slide" Target="slide20.xml"/><Relationship Id="rId17" Type="http://schemas.openxmlformats.org/officeDocument/2006/relationships/slide" Target="slide14.xml"/><Relationship Id="rId25" Type="http://schemas.openxmlformats.org/officeDocument/2006/relationships/slide" Target="slide5.xml"/><Relationship Id="rId2" Type="http://schemas.openxmlformats.org/officeDocument/2006/relationships/image" Target="../media/image4.jpg"/><Relationship Id="rId16" Type="http://schemas.openxmlformats.org/officeDocument/2006/relationships/slide" Target="slide15.xml"/><Relationship Id="rId20" Type="http://schemas.openxmlformats.org/officeDocument/2006/relationships/slide" Target="slide10.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21.xml"/><Relationship Id="rId24" Type="http://schemas.openxmlformats.org/officeDocument/2006/relationships/slide" Target="slide6.xml"/><Relationship Id="rId5" Type="http://schemas.openxmlformats.org/officeDocument/2006/relationships/image" Target="../media/image7.png"/><Relationship Id="rId15" Type="http://schemas.openxmlformats.org/officeDocument/2006/relationships/slide" Target="slide16.xml"/><Relationship Id="rId23" Type="http://schemas.openxmlformats.org/officeDocument/2006/relationships/slide" Target="slide7.xml"/><Relationship Id="rId10" Type="http://schemas.openxmlformats.org/officeDocument/2006/relationships/slide" Target="slide23.xml"/><Relationship Id="rId19" Type="http://schemas.openxmlformats.org/officeDocument/2006/relationships/slide" Target="slide11.xml"/><Relationship Id="rId4" Type="http://schemas.openxmlformats.org/officeDocument/2006/relationships/image" Target="../media/image6.png"/><Relationship Id="rId9" Type="http://schemas.openxmlformats.org/officeDocument/2006/relationships/slide" Target="slide22.xml"/><Relationship Id="rId14" Type="http://schemas.openxmlformats.org/officeDocument/2006/relationships/slide" Target="slide17.xml"/><Relationship Id="rId22" Type="http://schemas.openxmlformats.org/officeDocument/2006/relationships/slide" Target="slide8.xml"/></Relationships>
</file>

<file path=ppt/slides/_rels/slide5.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18.xml"/><Relationship Id="rId18" Type="http://schemas.openxmlformats.org/officeDocument/2006/relationships/slide" Target="slide12.xml"/><Relationship Id="rId3" Type="http://schemas.openxmlformats.org/officeDocument/2006/relationships/image" Target="../media/image9.png"/><Relationship Id="rId21" Type="http://schemas.openxmlformats.org/officeDocument/2006/relationships/slide" Target="slide9.xml"/><Relationship Id="rId7" Type="http://schemas.openxmlformats.org/officeDocument/2006/relationships/slide" Target="slide19.xml"/><Relationship Id="rId12" Type="http://schemas.openxmlformats.org/officeDocument/2006/relationships/slide" Target="slide20.xml"/><Relationship Id="rId17" Type="http://schemas.openxmlformats.org/officeDocument/2006/relationships/slide" Target="slide14.xml"/><Relationship Id="rId25" Type="http://schemas.openxmlformats.org/officeDocument/2006/relationships/slide" Target="slide5.xml"/><Relationship Id="rId2" Type="http://schemas.openxmlformats.org/officeDocument/2006/relationships/image" Target="../media/image8.jpg"/><Relationship Id="rId16" Type="http://schemas.openxmlformats.org/officeDocument/2006/relationships/slide" Target="slide15.xml"/><Relationship Id="rId20" Type="http://schemas.openxmlformats.org/officeDocument/2006/relationships/slide" Target="slide10.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21.xml"/><Relationship Id="rId24" Type="http://schemas.openxmlformats.org/officeDocument/2006/relationships/slide" Target="slide6.xml"/><Relationship Id="rId5" Type="http://schemas.openxmlformats.org/officeDocument/2006/relationships/image" Target="../media/image6.png"/><Relationship Id="rId15" Type="http://schemas.openxmlformats.org/officeDocument/2006/relationships/slide" Target="slide16.xml"/><Relationship Id="rId23" Type="http://schemas.openxmlformats.org/officeDocument/2006/relationships/slide" Target="slide7.xml"/><Relationship Id="rId10" Type="http://schemas.openxmlformats.org/officeDocument/2006/relationships/slide" Target="slide23.xml"/><Relationship Id="rId19" Type="http://schemas.openxmlformats.org/officeDocument/2006/relationships/slide" Target="slide11.xml"/><Relationship Id="rId4" Type="http://schemas.openxmlformats.org/officeDocument/2006/relationships/image" Target="../media/image5.png"/><Relationship Id="rId9" Type="http://schemas.openxmlformats.org/officeDocument/2006/relationships/slide" Target="slide22.xml"/><Relationship Id="rId14" Type="http://schemas.openxmlformats.org/officeDocument/2006/relationships/slide" Target="slide17.xml"/><Relationship Id="rId22" Type="http://schemas.openxmlformats.org/officeDocument/2006/relationships/slide" Target="slide8.xml"/></Relationships>
</file>

<file path=ppt/slides/_rels/slide6.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18.xml"/><Relationship Id="rId18" Type="http://schemas.openxmlformats.org/officeDocument/2006/relationships/slide" Target="slide12.xml"/><Relationship Id="rId3" Type="http://schemas.openxmlformats.org/officeDocument/2006/relationships/image" Target="../media/image11.png"/><Relationship Id="rId21" Type="http://schemas.openxmlformats.org/officeDocument/2006/relationships/slide" Target="slide9.xml"/><Relationship Id="rId7" Type="http://schemas.openxmlformats.org/officeDocument/2006/relationships/slide" Target="slide19.xml"/><Relationship Id="rId12" Type="http://schemas.openxmlformats.org/officeDocument/2006/relationships/slide" Target="slide20.xml"/><Relationship Id="rId17" Type="http://schemas.openxmlformats.org/officeDocument/2006/relationships/slide" Target="slide14.xml"/><Relationship Id="rId25" Type="http://schemas.openxmlformats.org/officeDocument/2006/relationships/slide" Target="slide5.xml"/><Relationship Id="rId2" Type="http://schemas.openxmlformats.org/officeDocument/2006/relationships/image" Target="../media/image10.jpg"/><Relationship Id="rId16" Type="http://schemas.openxmlformats.org/officeDocument/2006/relationships/slide" Target="slide15.xml"/><Relationship Id="rId20" Type="http://schemas.openxmlformats.org/officeDocument/2006/relationships/slide" Target="slide10.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21.xml"/><Relationship Id="rId24" Type="http://schemas.openxmlformats.org/officeDocument/2006/relationships/slide" Target="slide6.xml"/><Relationship Id="rId5" Type="http://schemas.openxmlformats.org/officeDocument/2006/relationships/image" Target="../media/image5.png"/><Relationship Id="rId15" Type="http://schemas.openxmlformats.org/officeDocument/2006/relationships/slide" Target="slide16.xml"/><Relationship Id="rId23" Type="http://schemas.openxmlformats.org/officeDocument/2006/relationships/slide" Target="slide7.xml"/><Relationship Id="rId10" Type="http://schemas.openxmlformats.org/officeDocument/2006/relationships/slide" Target="slide23.xml"/><Relationship Id="rId19" Type="http://schemas.openxmlformats.org/officeDocument/2006/relationships/slide" Target="slide11.xml"/><Relationship Id="rId4" Type="http://schemas.openxmlformats.org/officeDocument/2006/relationships/image" Target="../media/image9.png"/><Relationship Id="rId9" Type="http://schemas.openxmlformats.org/officeDocument/2006/relationships/slide" Target="slide22.xml"/><Relationship Id="rId14" Type="http://schemas.openxmlformats.org/officeDocument/2006/relationships/slide" Target="slide17.xml"/><Relationship Id="rId22" Type="http://schemas.openxmlformats.org/officeDocument/2006/relationships/slide" Target="slide8.xml"/></Relationships>
</file>

<file path=ppt/slides/_rels/slide7.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18.xml"/><Relationship Id="rId18" Type="http://schemas.openxmlformats.org/officeDocument/2006/relationships/slide" Target="slide12.xml"/><Relationship Id="rId3" Type="http://schemas.openxmlformats.org/officeDocument/2006/relationships/image" Target="../media/image13.png"/><Relationship Id="rId21" Type="http://schemas.openxmlformats.org/officeDocument/2006/relationships/slide" Target="slide9.xml"/><Relationship Id="rId7" Type="http://schemas.openxmlformats.org/officeDocument/2006/relationships/slide" Target="slide19.xml"/><Relationship Id="rId12" Type="http://schemas.openxmlformats.org/officeDocument/2006/relationships/slide" Target="slide20.xml"/><Relationship Id="rId17" Type="http://schemas.openxmlformats.org/officeDocument/2006/relationships/slide" Target="slide14.xml"/><Relationship Id="rId25" Type="http://schemas.openxmlformats.org/officeDocument/2006/relationships/slide" Target="slide5.xml"/><Relationship Id="rId2" Type="http://schemas.openxmlformats.org/officeDocument/2006/relationships/image" Target="../media/image12.jpg"/><Relationship Id="rId16" Type="http://schemas.openxmlformats.org/officeDocument/2006/relationships/slide" Target="slide15.xml"/><Relationship Id="rId20" Type="http://schemas.openxmlformats.org/officeDocument/2006/relationships/slide" Target="slide10.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21.xml"/><Relationship Id="rId24" Type="http://schemas.openxmlformats.org/officeDocument/2006/relationships/slide" Target="slide6.xml"/><Relationship Id="rId5" Type="http://schemas.openxmlformats.org/officeDocument/2006/relationships/image" Target="../media/image9.png"/><Relationship Id="rId15" Type="http://schemas.openxmlformats.org/officeDocument/2006/relationships/slide" Target="slide16.xml"/><Relationship Id="rId23" Type="http://schemas.openxmlformats.org/officeDocument/2006/relationships/slide" Target="slide7.xml"/><Relationship Id="rId10" Type="http://schemas.openxmlformats.org/officeDocument/2006/relationships/slide" Target="slide23.xml"/><Relationship Id="rId19" Type="http://schemas.openxmlformats.org/officeDocument/2006/relationships/slide" Target="slide11.xml"/><Relationship Id="rId4" Type="http://schemas.openxmlformats.org/officeDocument/2006/relationships/image" Target="../media/image11.png"/><Relationship Id="rId9" Type="http://schemas.openxmlformats.org/officeDocument/2006/relationships/slide" Target="slide22.xml"/><Relationship Id="rId14" Type="http://schemas.openxmlformats.org/officeDocument/2006/relationships/slide" Target="slide17.xml"/><Relationship Id="rId22" Type="http://schemas.openxmlformats.org/officeDocument/2006/relationships/slide" Target="slide8.xml"/></Relationships>
</file>

<file path=ppt/slides/_rels/slide8.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18.xml"/><Relationship Id="rId18" Type="http://schemas.openxmlformats.org/officeDocument/2006/relationships/slide" Target="slide12.xml"/><Relationship Id="rId3" Type="http://schemas.openxmlformats.org/officeDocument/2006/relationships/image" Target="../media/image15.png"/><Relationship Id="rId21" Type="http://schemas.openxmlformats.org/officeDocument/2006/relationships/slide" Target="slide9.xml"/><Relationship Id="rId7" Type="http://schemas.openxmlformats.org/officeDocument/2006/relationships/slide" Target="slide19.xml"/><Relationship Id="rId12" Type="http://schemas.openxmlformats.org/officeDocument/2006/relationships/slide" Target="slide20.xml"/><Relationship Id="rId17" Type="http://schemas.openxmlformats.org/officeDocument/2006/relationships/slide" Target="slide14.xml"/><Relationship Id="rId25" Type="http://schemas.openxmlformats.org/officeDocument/2006/relationships/slide" Target="slide5.xml"/><Relationship Id="rId2" Type="http://schemas.openxmlformats.org/officeDocument/2006/relationships/image" Target="../media/image14.jpg"/><Relationship Id="rId16" Type="http://schemas.openxmlformats.org/officeDocument/2006/relationships/slide" Target="slide15.xml"/><Relationship Id="rId20" Type="http://schemas.openxmlformats.org/officeDocument/2006/relationships/slide" Target="slide10.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21.xml"/><Relationship Id="rId24" Type="http://schemas.openxmlformats.org/officeDocument/2006/relationships/slide" Target="slide6.xml"/><Relationship Id="rId5" Type="http://schemas.openxmlformats.org/officeDocument/2006/relationships/image" Target="../media/image11.png"/><Relationship Id="rId15" Type="http://schemas.openxmlformats.org/officeDocument/2006/relationships/slide" Target="slide16.xml"/><Relationship Id="rId23" Type="http://schemas.openxmlformats.org/officeDocument/2006/relationships/slide" Target="slide7.xml"/><Relationship Id="rId10" Type="http://schemas.openxmlformats.org/officeDocument/2006/relationships/slide" Target="slide23.xml"/><Relationship Id="rId19" Type="http://schemas.openxmlformats.org/officeDocument/2006/relationships/slide" Target="slide11.xml"/><Relationship Id="rId4" Type="http://schemas.openxmlformats.org/officeDocument/2006/relationships/image" Target="../media/image13.png"/><Relationship Id="rId9" Type="http://schemas.openxmlformats.org/officeDocument/2006/relationships/slide" Target="slide22.xml"/><Relationship Id="rId14" Type="http://schemas.openxmlformats.org/officeDocument/2006/relationships/slide" Target="slide17.xml"/><Relationship Id="rId22" Type="http://schemas.openxmlformats.org/officeDocument/2006/relationships/slide" Target="slide8.xml"/></Relationships>
</file>

<file path=ppt/slides/_rels/slide9.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18.xml"/><Relationship Id="rId18" Type="http://schemas.openxmlformats.org/officeDocument/2006/relationships/slide" Target="slide12.xml"/><Relationship Id="rId3" Type="http://schemas.openxmlformats.org/officeDocument/2006/relationships/image" Target="../media/image17.png"/><Relationship Id="rId21" Type="http://schemas.openxmlformats.org/officeDocument/2006/relationships/slide" Target="slide9.xml"/><Relationship Id="rId7" Type="http://schemas.openxmlformats.org/officeDocument/2006/relationships/slide" Target="slide19.xml"/><Relationship Id="rId12" Type="http://schemas.openxmlformats.org/officeDocument/2006/relationships/slide" Target="slide20.xml"/><Relationship Id="rId17" Type="http://schemas.openxmlformats.org/officeDocument/2006/relationships/slide" Target="slide14.xml"/><Relationship Id="rId25" Type="http://schemas.openxmlformats.org/officeDocument/2006/relationships/slide" Target="slide5.xml"/><Relationship Id="rId2" Type="http://schemas.openxmlformats.org/officeDocument/2006/relationships/image" Target="../media/image16.jpg"/><Relationship Id="rId16" Type="http://schemas.openxmlformats.org/officeDocument/2006/relationships/slide" Target="slide15.xml"/><Relationship Id="rId20" Type="http://schemas.openxmlformats.org/officeDocument/2006/relationships/slide" Target="slide10.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21.xml"/><Relationship Id="rId24" Type="http://schemas.openxmlformats.org/officeDocument/2006/relationships/slide" Target="slide6.xml"/><Relationship Id="rId5" Type="http://schemas.openxmlformats.org/officeDocument/2006/relationships/image" Target="../media/image13.png"/><Relationship Id="rId15" Type="http://schemas.openxmlformats.org/officeDocument/2006/relationships/slide" Target="slide16.xml"/><Relationship Id="rId23" Type="http://schemas.openxmlformats.org/officeDocument/2006/relationships/slide" Target="slide7.xml"/><Relationship Id="rId10" Type="http://schemas.openxmlformats.org/officeDocument/2006/relationships/slide" Target="slide23.xml"/><Relationship Id="rId19" Type="http://schemas.openxmlformats.org/officeDocument/2006/relationships/slide" Target="slide11.xml"/><Relationship Id="rId4" Type="http://schemas.openxmlformats.org/officeDocument/2006/relationships/image" Target="../media/image15.png"/><Relationship Id="rId9" Type="http://schemas.openxmlformats.org/officeDocument/2006/relationships/slide" Target="slide22.xml"/><Relationship Id="rId14" Type="http://schemas.openxmlformats.org/officeDocument/2006/relationships/slide" Target="slide17.xml"/><Relationship Id="rId22"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2CD2E34-DC3C-D196-B3C3-7593EFC9B25A}"/>
              </a:ext>
            </a:extLst>
          </p:cNvPr>
          <p:cNvSpPr txBox="1"/>
          <p:nvPr/>
        </p:nvSpPr>
        <p:spPr>
          <a:xfrm>
            <a:off x="157316" y="491613"/>
            <a:ext cx="11897031" cy="4262705"/>
          </a:xfrm>
          <a:prstGeom prst="rect">
            <a:avLst/>
          </a:prstGeom>
          <a:noFill/>
        </p:spPr>
        <p:txBody>
          <a:bodyPr wrap="square" rtlCol="0">
            <a:spAutoFit/>
          </a:bodyPr>
          <a:lstStyle/>
          <a:p>
            <a:pPr marL="0" marR="0">
              <a:spcBef>
                <a:spcPts val="1500"/>
              </a:spcBef>
              <a:spcAft>
                <a:spcPts val="1500"/>
              </a:spcAft>
            </a:pPr>
            <a:r>
              <a:rPr lang="en-US" sz="1800" b="1" dirty="0">
                <a:solidFill>
                  <a:srgbClr val="000000"/>
                </a:solidFill>
                <a:effectLst/>
                <a:latin typeface="Segoe UI" panose="020B0502040204020203" pitchFamily="34" charset="0"/>
                <a:ea typeface="Times New Roman" panose="02020603050405020304" pitchFamily="18" charset="0"/>
              </a:rPr>
              <a:t>                                                              </a:t>
            </a:r>
            <a:r>
              <a:rPr lang="en-US" sz="5400" b="1" dirty="0">
                <a:solidFill>
                  <a:srgbClr val="000000"/>
                </a:solidFill>
                <a:effectLst/>
                <a:latin typeface="Segoe UI" panose="020B0502040204020203" pitchFamily="34" charset="0"/>
                <a:ea typeface="Times New Roman" panose="02020603050405020304" pitchFamily="18" charset="0"/>
              </a:rPr>
              <a:t>Introduction</a:t>
            </a:r>
            <a:endParaRPr lang="en-US" sz="5400" dirty="0">
              <a:solidFill>
                <a:srgbClr val="000000"/>
              </a:solidFill>
              <a:effectLst/>
              <a:latin typeface="Segoe UI" panose="020B0502040204020203" pitchFamily="34" charset="0"/>
              <a:ea typeface="Times New Roman" panose="02020603050405020304" pitchFamily="18" charset="0"/>
            </a:endParaRPr>
          </a:p>
          <a:p>
            <a:pPr marL="0" marR="0">
              <a:spcBef>
                <a:spcPts val="1500"/>
              </a:spcBef>
              <a:spcAft>
                <a:spcPts val="1500"/>
              </a:spcAft>
            </a:pPr>
            <a:r>
              <a:rPr lang="en-US" sz="3200" dirty="0">
                <a:solidFill>
                  <a:srgbClr val="000000"/>
                </a:solidFill>
                <a:effectLst/>
                <a:latin typeface="Segoe UI" panose="020B0502040204020203" pitchFamily="34" charset="0"/>
                <a:ea typeface="Times New Roman" panose="02020603050405020304" pitchFamily="18" charset="0"/>
              </a:rPr>
              <a:t>The bank loan project encompasses a comprehensive examination of lending patterns, risk assessments, and borrower behaviors. Through a series of 20 detailed visualizations, we gain insights into how different factors such as loan purpose, seasonality, credit grades, and borrower's homeownership status influence the dynamics of loan funding and repayment</a:t>
            </a:r>
            <a:r>
              <a:rPr lang="en-US" sz="1800" dirty="0">
                <a:solidFill>
                  <a:srgbClr val="000000"/>
                </a:solidFill>
                <a:effectLst/>
                <a:latin typeface="Segoe UI" panose="020B0502040204020203"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51926838"/>
      </p:ext>
    </p:extLst>
  </p:cSld>
  <p:clrMapOvr>
    <a:masterClrMapping/>
  </p:clrMapOvr>
  <mc:AlternateContent xmlns:mc="http://schemas.openxmlformats.org/markup-compatibility/2006" xmlns:p14="http://schemas.microsoft.com/office/powerpoint/2010/main">
    <mc:Choice Requires="p14">
      <p:transition spd="slow" p14:dur="3000">
        <p14:honeycomb/>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60774" y="-37773"/>
            <a:ext cx="12774943" cy="6910754"/>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397451" y="2313070"/>
            <a:ext cx="2197969" cy="2472056"/>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24387" y="2313070"/>
            <a:ext cx="2080010" cy="2472056"/>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4046976" y="125582"/>
            <a:ext cx="5084358" cy="6450027"/>
          </a:xfrm>
        </p:spPr>
      </p:pic>
      <p:sp>
        <p:nvSpPr>
          <p:cNvPr id="50" name="TextBox 49">
            <a:extLst>
              <a:ext uri="{FF2B5EF4-FFF2-40B4-BE49-F238E27FC236}">
                <a16:creationId xmlns:a16="http://schemas.microsoft.com/office/drawing/2014/main" id="{3F209002-E608-4BB4-4CAB-14A1A743D29F}"/>
              </a:ext>
            </a:extLst>
          </p:cNvPr>
          <p:cNvSpPr txBox="1"/>
          <p:nvPr/>
        </p:nvSpPr>
        <p:spPr>
          <a:xfrm>
            <a:off x="604226" y="1056597"/>
            <a:ext cx="3372831" cy="507831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The "</a:t>
            </a:r>
            <a:r>
              <a:rPr kumimoji="0" lang="en-US" altLang="en-US" sz="1800" b="0" i="0" u="none" strike="noStrike" cap="none" normalizeH="0" baseline="0" dirty="0" err="1">
                <a:ln>
                  <a:noFill/>
                </a:ln>
                <a:solidFill>
                  <a:schemeClr val="bg1"/>
                </a:solidFill>
                <a:effectLst/>
                <a:latin typeface="Söhne"/>
              </a:rPr>
              <a:t>LoanVsFunded</a:t>
            </a:r>
            <a:r>
              <a:rPr kumimoji="0" lang="en-US" altLang="en-US" sz="1800" b="0" i="0" u="none" strike="noStrike" cap="none" normalizeH="0" baseline="0" dirty="0">
                <a:ln>
                  <a:noFill/>
                </a:ln>
                <a:solidFill>
                  <a:schemeClr val="bg1"/>
                </a:solidFill>
                <a:effectLst/>
                <a:latin typeface="Söhne"/>
              </a:rPr>
              <a:t>" bar chart outlines the trend in loan applications versus actual funding: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Söhne"/>
              </a:rPr>
              <a:t>2007-2010</a:t>
            </a:r>
            <a:r>
              <a:rPr kumimoji="0" lang="en-US" altLang="en-US" sz="1800" b="0" i="0" u="none" strike="noStrike" cap="none" normalizeH="0" baseline="0" dirty="0">
                <a:ln>
                  <a:noFill/>
                </a:ln>
                <a:solidFill>
                  <a:schemeClr val="bg1"/>
                </a:solidFill>
                <a:effectLst/>
                <a:latin typeface="Söhne"/>
              </a:rPr>
              <a:t>: Shows a steady increase in both applied for and funded loans, with close alignment between the two values.</a:t>
            </a:r>
          </a:p>
          <a:p>
            <a:r>
              <a:rPr kumimoji="0" lang="en-US" altLang="en-US" sz="1800" b="0" i="0" u="none" strike="noStrike" cap="none" normalizeH="0" baseline="0" dirty="0">
                <a:ln>
                  <a:noFill/>
                </a:ln>
                <a:solidFill>
                  <a:schemeClr val="bg1"/>
                </a:solidFill>
                <a:effectLst/>
                <a:latin typeface="Söhne"/>
              </a:rPr>
              <a:t>This pattern suggests a period of growth followed by a ca</a:t>
            </a:r>
            <a:r>
              <a:rPr lang="en-US" altLang="en-US" sz="1800" b="1" dirty="0">
                <a:solidFill>
                  <a:schemeClr val="bg1"/>
                </a:solidFill>
                <a:latin typeface="Söhne"/>
              </a:rPr>
              <a:t>2011</a:t>
            </a:r>
            <a:r>
              <a:rPr lang="en-US" altLang="en-US" sz="1800" dirty="0">
                <a:solidFill>
                  <a:schemeClr val="bg1"/>
                </a:solidFill>
                <a:latin typeface="Söhne"/>
              </a:rPr>
              <a:t>: Reveals a surge in applications and funding, but with a larger discrepancy, suggesting a tighter funding approach.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bg1"/>
                </a:solidFill>
                <a:effectLst/>
                <a:latin typeface="Söhne"/>
              </a:rPr>
              <a:t>utious</a:t>
            </a:r>
            <a:r>
              <a:rPr kumimoji="0" lang="en-US" altLang="en-US" sz="1800" b="0" i="0" u="none" strike="noStrike" cap="none" normalizeH="0" baseline="0" dirty="0">
                <a:ln>
                  <a:noFill/>
                </a:ln>
                <a:solidFill>
                  <a:schemeClr val="bg1"/>
                </a:solidFill>
                <a:effectLst/>
                <a:latin typeface="Söhne"/>
              </a:rPr>
              <a:t> strategy in 2011, potentially reflecting a shift in risk management</a:t>
            </a:r>
            <a:r>
              <a:rPr kumimoji="0" lang="en-US" altLang="en-US" sz="1800" b="0" i="0" u="none" strike="noStrike" cap="none" normalizeH="0" baseline="0" dirty="0">
                <a:ln>
                  <a:noFill/>
                </a:ln>
                <a:solidFill>
                  <a:schemeClr val="tx1"/>
                </a:solidFill>
                <a:effectLst/>
                <a:latin typeface="Söhne"/>
              </a:rPr>
              <a:t>.</a:t>
            </a:r>
          </a:p>
        </p:txBody>
      </p:sp>
      <p:cxnSp>
        <p:nvCxnSpPr>
          <p:cNvPr id="2" name="Straight Connector 1">
            <a:extLst>
              <a:ext uri="{FF2B5EF4-FFF2-40B4-BE49-F238E27FC236}">
                <a16:creationId xmlns:a16="http://schemas.microsoft.com/office/drawing/2014/main" id="{D700300F-34D1-E423-F20C-44B5C76A6A8D}"/>
              </a:ext>
            </a:extLst>
          </p:cNvPr>
          <p:cNvCxnSpPr>
            <a:cxnSpLocks/>
          </p:cNvCxnSpPr>
          <p:nvPr/>
        </p:nvCxnSpPr>
        <p:spPr>
          <a:xfrm>
            <a:off x="334198" y="115535"/>
            <a:ext cx="0" cy="66068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BA20216F-5732-154D-33DD-59FEEDB71496}"/>
              </a:ext>
            </a:extLst>
          </p:cNvPr>
          <p:cNvSpPr/>
          <p:nvPr/>
        </p:nvSpPr>
        <p:spPr>
          <a:xfrm>
            <a:off x="252506" y="1610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6869885D-70EE-3640-202F-FDA798CAE97E}"/>
              </a:ext>
            </a:extLst>
          </p:cNvPr>
          <p:cNvSpPr/>
          <p:nvPr/>
        </p:nvSpPr>
        <p:spPr>
          <a:xfrm>
            <a:off x="247129" y="50804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D4D9CA9F-7EEF-BA74-D813-D6B3E92C33D4}"/>
              </a:ext>
            </a:extLst>
          </p:cNvPr>
          <p:cNvSpPr/>
          <p:nvPr/>
        </p:nvSpPr>
        <p:spPr>
          <a:xfrm>
            <a:off x="256474" y="308867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2D9C36E7-7280-300B-BBC3-5DA505C497C4}"/>
              </a:ext>
            </a:extLst>
          </p:cNvPr>
          <p:cNvSpPr/>
          <p:nvPr/>
        </p:nvSpPr>
        <p:spPr>
          <a:xfrm>
            <a:off x="247129" y="6083900"/>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B878F39F-57B0-E34A-6016-7F6999DA8F64}"/>
              </a:ext>
            </a:extLst>
          </p:cNvPr>
          <p:cNvSpPr/>
          <p:nvPr/>
        </p:nvSpPr>
        <p:spPr>
          <a:xfrm>
            <a:off x="257717" y="6420162"/>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6EE4E720-617B-0880-974D-A97E4C03EDF9}"/>
              </a:ext>
            </a:extLst>
          </p:cNvPr>
          <p:cNvSpPr/>
          <p:nvPr/>
        </p:nvSpPr>
        <p:spPr>
          <a:xfrm>
            <a:off x="247129" y="575843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97976BFC-FFED-35FC-35B7-31E35FAB83EF}"/>
              </a:ext>
            </a:extLst>
          </p:cNvPr>
          <p:cNvSpPr/>
          <p:nvPr/>
        </p:nvSpPr>
        <p:spPr>
          <a:xfrm>
            <a:off x="248670" y="543703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51630978-AF1D-6E1B-3DAB-39659D5D078A}"/>
              </a:ext>
            </a:extLst>
          </p:cNvPr>
          <p:cNvSpPr/>
          <p:nvPr/>
        </p:nvSpPr>
        <p:spPr>
          <a:xfrm>
            <a:off x="256474" y="478658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hlinkClick r:id="rId14" action="ppaction://hlinksldjump"/>
            <a:extLst>
              <a:ext uri="{FF2B5EF4-FFF2-40B4-BE49-F238E27FC236}">
                <a16:creationId xmlns:a16="http://schemas.microsoft.com/office/drawing/2014/main" id="{38C0D9F8-6AD2-3E6A-56DE-A0AF2F943257}"/>
              </a:ext>
            </a:extLst>
          </p:cNvPr>
          <p:cNvSpPr/>
          <p:nvPr/>
        </p:nvSpPr>
        <p:spPr>
          <a:xfrm>
            <a:off x="248670" y="446518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BCF638BA-0E69-680D-31EB-0315FD8BCD94}"/>
              </a:ext>
            </a:extLst>
          </p:cNvPr>
          <p:cNvSpPr/>
          <p:nvPr/>
        </p:nvSpPr>
        <p:spPr>
          <a:xfrm>
            <a:off x="256474" y="41163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4600AB86-DC80-A62A-9275-15AA92D3F28A}"/>
              </a:ext>
            </a:extLst>
          </p:cNvPr>
          <p:cNvSpPr/>
          <p:nvPr/>
        </p:nvSpPr>
        <p:spPr>
          <a:xfrm>
            <a:off x="248670" y="37578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85E2F4D4-85AC-1593-D071-800B73C478F2}"/>
              </a:ext>
            </a:extLst>
          </p:cNvPr>
          <p:cNvSpPr/>
          <p:nvPr/>
        </p:nvSpPr>
        <p:spPr>
          <a:xfrm>
            <a:off x="248670" y="3417604"/>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8" action="ppaction://hlinksldjump"/>
            <a:extLst>
              <a:ext uri="{FF2B5EF4-FFF2-40B4-BE49-F238E27FC236}">
                <a16:creationId xmlns:a16="http://schemas.microsoft.com/office/drawing/2014/main" id="{A6F81AC5-D6E8-CD3E-3A6C-AA8D55E2A2F6}"/>
              </a:ext>
            </a:extLst>
          </p:cNvPr>
          <p:cNvSpPr/>
          <p:nvPr/>
        </p:nvSpPr>
        <p:spPr>
          <a:xfrm>
            <a:off x="256474" y="2814771"/>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19" action="ppaction://hlinksldjump"/>
            <a:extLst>
              <a:ext uri="{FF2B5EF4-FFF2-40B4-BE49-F238E27FC236}">
                <a16:creationId xmlns:a16="http://schemas.microsoft.com/office/drawing/2014/main" id="{2029D581-9AA2-C03B-F999-241A8092CF7B}"/>
              </a:ext>
            </a:extLst>
          </p:cNvPr>
          <p:cNvSpPr/>
          <p:nvPr/>
        </p:nvSpPr>
        <p:spPr>
          <a:xfrm>
            <a:off x="256474" y="24631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0" action="ppaction://hlinksldjump"/>
            <a:extLst>
              <a:ext uri="{FF2B5EF4-FFF2-40B4-BE49-F238E27FC236}">
                <a16:creationId xmlns:a16="http://schemas.microsoft.com/office/drawing/2014/main" id="{F04CA193-6C9E-02D8-B2B2-2D57D1F66412}"/>
              </a:ext>
            </a:extLst>
          </p:cNvPr>
          <p:cNvSpPr/>
          <p:nvPr/>
        </p:nvSpPr>
        <p:spPr>
          <a:xfrm>
            <a:off x="210754" y="2096516"/>
            <a:ext cx="246888" cy="24688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1" action="ppaction://hlinksldjump"/>
            <a:extLst>
              <a:ext uri="{FF2B5EF4-FFF2-40B4-BE49-F238E27FC236}">
                <a16:creationId xmlns:a16="http://schemas.microsoft.com/office/drawing/2014/main" id="{35871619-7708-5852-793D-9D52F52D9A81}"/>
              </a:ext>
            </a:extLst>
          </p:cNvPr>
          <p:cNvSpPr/>
          <p:nvPr/>
        </p:nvSpPr>
        <p:spPr>
          <a:xfrm>
            <a:off x="256474" y="17564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2" action="ppaction://hlinksldjump"/>
            <a:extLst>
              <a:ext uri="{FF2B5EF4-FFF2-40B4-BE49-F238E27FC236}">
                <a16:creationId xmlns:a16="http://schemas.microsoft.com/office/drawing/2014/main" id="{25CC6E15-8493-EE3A-79CE-D985AB1EAEF6}"/>
              </a:ext>
            </a:extLst>
          </p:cNvPr>
          <p:cNvSpPr/>
          <p:nvPr/>
        </p:nvSpPr>
        <p:spPr>
          <a:xfrm>
            <a:off x="256474" y="140674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3" action="ppaction://hlinksldjump"/>
            <a:extLst>
              <a:ext uri="{FF2B5EF4-FFF2-40B4-BE49-F238E27FC236}">
                <a16:creationId xmlns:a16="http://schemas.microsoft.com/office/drawing/2014/main" id="{74F26241-61FE-D9CD-DF80-14DAB454DB09}"/>
              </a:ext>
            </a:extLst>
          </p:cNvPr>
          <p:cNvSpPr/>
          <p:nvPr/>
        </p:nvSpPr>
        <p:spPr>
          <a:xfrm>
            <a:off x="251533" y="105659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24" action="ppaction://hlinksldjump"/>
            <a:extLst>
              <a:ext uri="{FF2B5EF4-FFF2-40B4-BE49-F238E27FC236}">
                <a16:creationId xmlns:a16="http://schemas.microsoft.com/office/drawing/2014/main" id="{23864848-1064-701B-00AC-288B384107C3}"/>
              </a:ext>
            </a:extLst>
          </p:cNvPr>
          <p:cNvSpPr/>
          <p:nvPr/>
        </p:nvSpPr>
        <p:spPr>
          <a:xfrm>
            <a:off x="256474" y="72451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25" action="ppaction://hlinksldjump"/>
            <a:extLst>
              <a:ext uri="{FF2B5EF4-FFF2-40B4-BE49-F238E27FC236}">
                <a16:creationId xmlns:a16="http://schemas.microsoft.com/office/drawing/2014/main" id="{5D69B3F0-1148-448D-2CB1-E3C495029887}"/>
              </a:ext>
            </a:extLst>
          </p:cNvPr>
          <p:cNvSpPr/>
          <p:nvPr/>
        </p:nvSpPr>
        <p:spPr>
          <a:xfrm>
            <a:off x="248670" y="42451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9186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60774" y="-52754"/>
            <a:ext cx="12352773" cy="6910754"/>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397451" y="2313070"/>
            <a:ext cx="2197969" cy="2472056"/>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24387" y="2313070"/>
            <a:ext cx="2080010" cy="2472056"/>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4140030" y="125582"/>
            <a:ext cx="4991303" cy="6450027"/>
          </a:xfrm>
        </p:spPr>
      </p:pic>
      <p:sp>
        <p:nvSpPr>
          <p:cNvPr id="50" name="TextBox 49">
            <a:extLst>
              <a:ext uri="{FF2B5EF4-FFF2-40B4-BE49-F238E27FC236}">
                <a16:creationId xmlns:a16="http://schemas.microsoft.com/office/drawing/2014/main" id="{3F209002-E608-4BB4-4CAB-14A1A743D29F}"/>
              </a:ext>
            </a:extLst>
          </p:cNvPr>
          <p:cNvSpPr txBox="1"/>
          <p:nvPr/>
        </p:nvSpPr>
        <p:spPr>
          <a:xfrm>
            <a:off x="565269" y="1596738"/>
            <a:ext cx="3512853" cy="3139321"/>
          </a:xfrm>
          <a:prstGeom prst="rect">
            <a:avLst/>
          </a:prstGeom>
          <a:noFill/>
        </p:spPr>
        <p:txBody>
          <a:bodyPr wrap="square" rtlCol="0">
            <a:spAutoFit/>
          </a:bodyPr>
          <a:lstStyle/>
          <a:p>
            <a:pPr algn="l"/>
            <a:r>
              <a:rPr lang="en-US" b="0" i="0" dirty="0">
                <a:solidFill>
                  <a:schemeClr val="bg1"/>
                </a:solidFill>
                <a:effectLst/>
                <a:latin typeface="Söhne"/>
              </a:rPr>
              <a:t>The "</a:t>
            </a:r>
            <a:r>
              <a:rPr lang="en-US" b="0" i="0" dirty="0" err="1">
                <a:solidFill>
                  <a:schemeClr val="bg1"/>
                </a:solidFill>
                <a:effectLst/>
                <a:latin typeface="Söhne"/>
              </a:rPr>
              <a:t>CountTerm</a:t>
            </a:r>
            <a:r>
              <a:rPr lang="en-US" b="0" i="0" dirty="0">
                <a:solidFill>
                  <a:schemeClr val="bg1"/>
                </a:solidFill>
                <a:effectLst/>
                <a:latin typeface="Söhne"/>
              </a:rPr>
              <a:t>" chart highlights borrower preferences in loan term lengths:</a:t>
            </a:r>
          </a:p>
          <a:p>
            <a:pPr algn="l">
              <a:buFont typeface="Arial" panose="020B0604020202020204" pitchFamily="34" charset="0"/>
              <a:buChar char="•"/>
            </a:pPr>
            <a:r>
              <a:rPr lang="en-US" b="1" i="0" dirty="0">
                <a:solidFill>
                  <a:schemeClr val="bg1"/>
                </a:solidFill>
                <a:effectLst/>
                <a:latin typeface="Söhne"/>
              </a:rPr>
              <a:t>36 Months</a:t>
            </a:r>
            <a:r>
              <a:rPr lang="en-US" b="0" i="0" dirty="0">
                <a:solidFill>
                  <a:schemeClr val="bg1"/>
                </a:solidFill>
                <a:effectLst/>
                <a:latin typeface="Söhne"/>
              </a:rPr>
              <a:t>: Dominates the loan term choice, with 29,096 loans.</a:t>
            </a:r>
          </a:p>
          <a:p>
            <a:pPr algn="l">
              <a:buFont typeface="Arial" panose="020B0604020202020204" pitchFamily="34" charset="0"/>
              <a:buChar char="•"/>
            </a:pPr>
            <a:r>
              <a:rPr lang="en-US" b="1" i="0" dirty="0">
                <a:solidFill>
                  <a:schemeClr val="bg1"/>
                </a:solidFill>
                <a:effectLst/>
                <a:latin typeface="Söhne"/>
              </a:rPr>
              <a:t>60 Months</a:t>
            </a:r>
            <a:r>
              <a:rPr lang="en-US" b="0" i="0" dirty="0">
                <a:solidFill>
                  <a:schemeClr val="bg1"/>
                </a:solidFill>
                <a:effectLst/>
                <a:latin typeface="Söhne"/>
              </a:rPr>
              <a:t>: Less preferred, with 10,621 loans.</a:t>
            </a:r>
          </a:p>
          <a:p>
            <a:pPr algn="l"/>
            <a:r>
              <a:rPr lang="en-US" b="0" i="0" dirty="0">
                <a:solidFill>
                  <a:schemeClr val="bg1"/>
                </a:solidFill>
                <a:effectLst/>
                <a:latin typeface="Söhne"/>
              </a:rPr>
              <a:t>This suggests a borrower inclination towards shorter loan terms, which can influence the bank's loan product offerings.</a:t>
            </a:r>
          </a:p>
        </p:txBody>
      </p:sp>
      <p:cxnSp>
        <p:nvCxnSpPr>
          <p:cNvPr id="2" name="Straight Connector 1">
            <a:extLst>
              <a:ext uri="{FF2B5EF4-FFF2-40B4-BE49-F238E27FC236}">
                <a16:creationId xmlns:a16="http://schemas.microsoft.com/office/drawing/2014/main" id="{D55962B5-3A9B-9A5A-CF04-130B363DF3B6}"/>
              </a:ext>
            </a:extLst>
          </p:cNvPr>
          <p:cNvCxnSpPr>
            <a:cxnSpLocks/>
          </p:cNvCxnSpPr>
          <p:nvPr/>
        </p:nvCxnSpPr>
        <p:spPr>
          <a:xfrm>
            <a:off x="334198" y="115535"/>
            <a:ext cx="0" cy="66068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9E66D46D-988E-7D86-662A-BA83E63E3726}"/>
              </a:ext>
            </a:extLst>
          </p:cNvPr>
          <p:cNvSpPr/>
          <p:nvPr/>
        </p:nvSpPr>
        <p:spPr>
          <a:xfrm>
            <a:off x="252506" y="1610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4978CD83-4007-F4A2-7596-E7FEE020E326}"/>
              </a:ext>
            </a:extLst>
          </p:cNvPr>
          <p:cNvSpPr/>
          <p:nvPr/>
        </p:nvSpPr>
        <p:spPr>
          <a:xfrm>
            <a:off x="247129" y="50804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C1A261B9-B0D1-BA9C-B2F5-65F03F6B6597}"/>
              </a:ext>
            </a:extLst>
          </p:cNvPr>
          <p:cNvSpPr/>
          <p:nvPr/>
        </p:nvSpPr>
        <p:spPr>
          <a:xfrm>
            <a:off x="256474" y="308867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82E935A8-2F14-65DE-AE2D-15143D2DE304}"/>
              </a:ext>
            </a:extLst>
          </p:cNvPr>
          <p:cNvSpPr/>
          <p:nvPr/>
        </p:nvSpPr>
        <p:spPr>
          <a:xfrm>
            <a:off x="247129" y="6083900"/>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06DC6974-AEAA-492A-448D-B9AB5DEA2DA8}"/>
              </a:ext>
            </a:extLst>
          </p:cNvPr>
          <p:cNvSpPr/>
          <p:nvPr/>
        </p:nvSpPr>
        <p:spPr>
          <a:xfrm>
            <a:off x="257717" y="6420162"/>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38FF9B14-A0EF-FB1D-411E-BE2F37E602B4}"/>
              </a:ext>
            </a:extLst>
          </p:cNvPr>
          <p:cNvSpPr/>
          <p:nvPr/>
        </p:nvSpPr>
        <p:spPr>
          <a:xfrm>
            <a:off x="247129" y="575843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01E42B29-9871-81B7-9805-39F48E90C9BF}"/>
              </a:ext>
            </a:extLst>
          </p:cNvPr>
          <p:cNvSpPr/>
          <p:nvPr/>
        </p:nvSpPr>
        <p:spPr>
          <a:xfrm>
            <a:off x="248670" y="543703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74D49B8C-AEEE-F286-F3A2-57664AFF7BEF}"/>
              </a:ext>
            </a:extLst>
          </p:cNvPr>
          <p:cNvSpPr/>
          <p:nvPr/>
        </p:nvSpPr>
        <p:spPr>
          <a:xfrm>
            <a:off x="256474" y="478658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hlinkClick r:id="rId14" action="ppaction://hlinksldjump"/>
            <a:extLst>
              <a:ext uri="{FF2B5EF4-FFF2-40B4-BE49-F238E27FC236}">
                <a16:creationId xmlns:a16="http://schemas.microsoft.com/office/drawing/2014/main" id="{E708A0CB-2AF6-578D-DD63-A33B4C661EF3}"/>
              </a:ext>
            </a:extLst>
          </p:cNvPr>
          <p:cNvSpPr/>
          <p:nvPr/>
        </p:nvSpPr>
        <p:spPr>
          <a:xfrm>
            <a:off x="248670" y="446518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BAE9AF37-74A2-BF4A-0976-5D2167A1C386}"/>
              </a:ext>
            </a:extLst>
          </p:cNvPr>
          <p:cNvSpPr/>
          <p:nvPr/>
        </p:nvSpPr>
        <p:spPr>
          <a:xfrm>
            <a:off x="256474" y="41163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BADD52C3-282D-4CEA-19BB-19A717AFAF37}"/>
              </a:ext>
            </a:extLst>
          </p:cNvPr>
          <p:cNvSpPr/>
          <p:nvPr/>
        </p:nvSpPr>
        <p:spPr>
          <a:xfrm>
            <a:off x="248670" y="37578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88469279-5721-0F88-F1D1-E83AB88702F1}"/>
              </a:ext>
            </a:extLst>
          </p:cNvPr>
          <p:cNvSpPr/>
          <p:nvPr/>
        </p:nvSpPr>
        <p:spPr>
          <a:xfrm>
            <a:off x="248670" y="3417604"/>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8" action="ppaction://hlinksldjump"/>
            <a:extLst>
              <a:ext uri="{FF2B5EF4-FFF2-40B4-BE49-F238E27FC236}">
                <a16:creationId xmlns:a16="http://schemas.microsoft.com/office/drawing/2014/main" id="{327877F8-9870-6398-25D4-D5D4A2D33BC9}"/>
              </a:ext>
            </a:extLst>
          </p:cNvPr>
          <p:cNvSpPr/>
          <p:nvPr/>
        </p:nvSpPr>
        <p:spPr>
          <a:xfrm>
            <a:off x="256474" y="2814771"/>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19" action="ppaction://hlinksldjump"/>
            <a:extLst>
              <a:ext uri="{FF2B5EF4-FFF2-40B4-BE49-F238E27FC236}">
                <a16:creationId xmlns:a16="http://schemas.microsoft.com/office/drawing/2014/main" id="{1BBA6FD6-F1A5-9B53-7CD4-31ED6CECA057}"/>
              </a:ext>
            </a:extLst>
          </p:cNvPr>
          <p:cNvSpPr/>
          <p:nvPr/>
        </p:nvSpPr>
        <p:spPr>
          <a:xfrm>
            <a:off x="210754" y="2433915"/>
            <a:ext cx="246888" cy="24688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hlinkClick r:id="rId20" action="ppaction://hlinksldjump"/>
            <a:extLst>
              <a:ext uri="{FF2B5EF4-FFF2-40B4-BE49-F238E27FC236}">
                <a16:creationId xmlns:a16="http://schemas.microsoft.com/office/drawing/2014/main" id="{7CC8B37C-EFDE-0946-9AE3-E18C8051C4E8}"/>
              </a:ext>
            </a:extLst>
          </p:cNvPr>
          <p:cNvSpPr/>
          <p:nvPr/>
        </p:nvSpPr>
        <p:spPr>
          <a:xfrm>
            <a:off x="256474" y="211472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1" action="ppaction://hlinksldjump"/>
            <a:extLst>
              <a:ext uri="{FF2B5EF4-FFF2-40B4-BE49-F238E27FC236}">
                <a16:creationId xmlns:a16="http://schemas.microsoft.com/office/drawing/2014/main" id="{93A6613C-81B8-8C0E-4291-29A9843D6C01}"/>
              </a:ext>
            </a:extLst>
          </p:cNvPr>
          <p:cNvSpPr/>
          <p:nvPr/>
        </p:nvSpPr>
        <p:spPr>
          <a:xfrm>
            <a:off x="256474" y="17564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2" action="ppaction://hlinksldjump"/>
            <a:extLst>
              <a:ext uri="{FF2B5EF4-FFF2-40B4-BE49-F238E27FC236}">
                <a16:creationId xmlns:a16="http://schemas.microsoft.com/office/drawing/2014/main" id="{58ACAAA4-9B91-3F82-CD87-ABC9A42F6481}"/>
              </a:ext>
            </a:extLst>
          </p:cNvPr>
          <p:cNvSpPr/>
          <p:nvPr/>
        </p:nvSpPr>
        <p:spPr>
          <a:xfrm>
            <a:off x="256474" y="140674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3" action="ppaction://hlinksldjump"/>
            <a:extLst>
              <a:ext uri="{FF2B5EF4-FFF2-40B4-BE49-F238E27FC236}">
                <a16:creationId xmlns:a16="http://schemas.microsoft.com/office/drawing/2014/main" id="{81970DA0-DEE9-0551-C106-FC219C6B94E3}"/>
              </a:ext>
            </a:extLst>
          </p:cNvPr>
          <p:cNvSpPr/>
          <p:nvPr/>
        </p:nvSpPr>
        <p:spPr>
          <a:xfrm>
            <a:off x="251533" y="105659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24" action="ppaction://hlinksldjump"/>
            <a:extLst>
              <a:ext uri="{FF2B5EF4-FFF2-40B4-BE49-F238E27FC236}">
                <a16:creationId xmlns:a16="http://schemas.microsoft.com/office/drawing/2014/main" id="{68DE5EC1-51B6-EAB6-2FDA-EA7C97FE0791}"/>
              </a:ext>
            </a:extLst>
          </p:cNvPr>
          <p:cNvSpPr/>
          <p:nvPr/>
        </p:nvSpPr>
        <p:spPr>
          <a:xfrm>
            <a:off x="256474" y="72451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25" action="ppaction://hlinksldjump"/>
            <a:extLst>
              <a:ext uri="{FF2B5EF4-FFF2-40B4-BE49-F238E27FC236}">
                <a16:creationId xmlns:a16="http://schemas.microsoft.com/office/drawing/2014/main" id="{F14B61BC-22CD-73C2-021B-5AA868EDA3A4}"/>
              </a:ext>
            </a:extLst>
          </p:cNvPr>
          <p:cNvSpPr/>
          <p:nvPr/>
        </p:nvSpPr>
        <p:spPr>
          <a:xfrm>
            <a:off x="248670" y="42451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088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70338" y="-52754"/>
            <a:ext cx="12262337" cy="6910754"/>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397451" y="2313070"/>
            <a:ext cx="2197969" cy="2472056"/>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24387" y="2313070"/>
            <a:ext cx="2080010" cy="2472056"/>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4140030" y="125582"/>
            <a:ext cx="4991303" cy="6375701"/>
          </a:xfrm>
        </p:spPr>
      </p:pic>
      <p:sp>
        <p:nvSpPr>
          <p:cNvPr id="50" name="TextBox 49">
            <a:extLst>
              <a:ext uri="{FF2B5EF4-FFF2-40B4-BE49-F238E27FC236}">
                <a16:creationId xmlns:a16="http://schemas.microsoft.com/office/drawing/2014/main" id="{3F209002-E608-4BB4-4CAB-14A1A743D29F}"/>
              </a:ext>
            </a:extLst>
          </p:cNvPr>
          <p:cNvSpPr txBox="1"/>
          <p:nvPr/>
        </p:nvSpPr>
        <p:spPr>
          <a:xfrm>
            <a:off x="599859" y="1204485"/>
            <a:ext cx="3365340" cy="513986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The "</a:t>
            </a:r>
            <a:r>
              <a:rPr kumimoji="0" lang="en-US" altLang="en-US" sz="1800" b="0" i="0" u="none" strike="noStrike" cap="none" normalizeH="0" baseline="0" dirty="0" err="1">
                <a:ln>
                  <a:noFill/>
                </a:ln>
                <a:solidFill>
                  <a:schemeClr val="bg1"/>
                </a:solidFill>
                <a:effectLst/>
                <a:latin typeface="Söhne"/>
              </a:rPr>
              <a:t>AvgIntRateVsGrade</a:t>
            </a:r>
            <a:r>
              <a:rPr kumimoji="0" lang="en-US" altLang="en-US" sz="1800" b="0" i="0" u="none" strike="noStrike" cap="none" normalizeH="0" baseline="0" dirty="0">
                <a:ln>
                  <a:noFill/>
                </a:ln>
                <a:solidFill>
                  <a:schemeClr val="bg1"/>
                </a:solidFill>
                <a:effectLst/>
                <a:latin typeface="Söhne"/>
              </a:rPr>
              <a:t>" chart details how loan grades correlate with interest rates: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Söhne"/>
              </a:rPr>
              <a:t>Grade A</a:t>
            </a:r>
            <a:r>
              <a:rPr kumimoji="0" lang="en-US" altLang="en-US" sz="1800" b="0" i="0" u="none" strike="noStrike" cap="none" normalizeH="0" baseline="0" dirty="0">
                <a:ln>
                  <a:noFill/>
                </a:ln>
                <a:solidFill>
                  <a:schemeClr val="bg1"/>
                </a:solidFill>
                <a:effectLst/>
                <a:latin typeface="Söhne"/>
              </a:rPr>
              <a:t>: Offers the lowest rate at 7.34%, indicating low risk.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Söhne"/>
              </a:rPr>
              <a:t>Grades B to D</a:t>
            </a:r>
            <a:r>
              <a:rPr kumimoji="0" lang="en-US" altLang="en-US" sz="1800" b="0" i="0" u="none" strike="noStrike" cap="none" normalizeH="0" baseline="0" dirty="0">
                <a:ln>
                  <a:noFill/>
                </a:ln>
                <a:solidFill>
                  <a:schemeClr val="bg1"/>
                </a:solidFill>
                <a:effectLst/>
                <a:latin typeface="Söhne"/>
              </a:rPr>
              <a:t>: Show rising rates from 11.02% to 15.72%, reflecting increased risk.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Söhne"/>
              </a:rPr>
              <a:t>Grades E to G</a:t>
            </a:r>
            <a:r>
              <a:rPr kumimoji="0" lang="en-US" altLang="en-US" sz="1800" b="0" i="0" u="none" strike="noStrike" cap="none" normalizeH="0" baseline="0" dirty="0">
                <a:ln>
                  <a:noFill/>
                </a:ln>
                <a:solidFill>
                  <a:schemeClr val="bg1"/>
                </a:solidFill>
                <a:effectLst/>
                <a:latin typeface="Söhne"/>
              </a:rPr>
              <a:t>: Feature the highest rates, up to 21.40%, marking them as high risk.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This pattern highlights the risk-based pricing strategy in lending, crucial for managing the portfolio's risk-return balance.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bg1"/>
                </a:solidFill>
                <a:effectLst/>
                <a:latin typeface="Söhne"/>
              </a:rPr>
            </a:br>
            <a:endParaRPr kumimoji="0" lang="en-US" altLang="en-US" sz="4000" b="0" i="0" u="none" strike="noStrike" cap="none" normalizeH="0" baseline="0" dirty="0">
              <a:ln>
                <a:noFill/>
              </a:ln>
              <a:solidFill>
                <a:schemeClr val="bg1"/>
              </a:solidFill>
              <a:effectLst/>
              <a:latin typeface="Arial" panose="020B0604020202020204" pitchFamily="34" charset="0"/>
            </a:endParaRPr>
          </a:p>
        </p:txBody>
      </p:sp>
      <p:cxnSp>
        <p:nvCxnSpPr>
          <p:cNvPr id="2" name="Straight Connector 1">
            <a:extLst>
              <a:ext uri="{FF2B5EF4-FFF2-40B4-BE49-F238E27FC236}">
                <a16:creationId xmlns:a16="http://schemas.microsoft.com/office/drawing/2014/main" id="{5C5AD29F-707A-0C78-AC7C-EF6EA6848171}"/>
              </a:ext>
            </a:extLst>
          </p:cNvPr>
          <p:cNvCxnSpPr>
            <a:cxnSpLocks/>
          </p:cNvCxnSpPr>
          <p:nvPr/>
        </p:nvCxnSpPr>
        <p:spPr>
          <a:xfrm>
            <a:off x="334198" y="115535"/>
            <a:ext cx="0" cy="66068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27C7619F-B26B-E0B0-7715-95707CED99FF}"/>
              </a:ext>
            </a:extLst>
          </p:cNvPr>
          <p:cNvSpPr/>
          <p:nvPr/>
        </p:nvSpPr>
        <p:spPr>
          <a:xfrm>
            <a:off x="252506" y="1610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4666F0EF-DE13-C849-1A70-ECEE428FAC6C}"/>
              </a:ext>
            </a:extLst>
          </p:cNvPr>
          <p:cNvSpPr/>
          <p:nvPr/>
        </p:nvSpPr>
        <p:spPr>
          <a:xfrm>
            <a:off x="247129" y="50804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657A0E00-F1AA-F13C-5363-FE4B748AC95C}"/>
              </a:ext>
            </a:extLst>
          </p:cNvPr>
          <p:cNvSpPr/>
          <p:nvPr/>
        </p:nvSpPr>
        <p:spPr>
          <a:xfrm>
            <a:off x="256474" y="308867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9CDF2301-1031-34C6-495A-16277C407C08}"/>
              </a:ext>
            </a:extLst>
          </p:cNvPr>
          <p:cNvSpPr/>
          <p:nvPr/>
        </p:nvSpPr>
        <p:spPr>
          <a:xfrm>
            <a:off x="247129" y="6083900"/>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629F2B80-B390-C753-76B6-2D34F2731970}"/>
              </a:ext>
            </a:extLst>
          </p:cNvPr>
          <p:cNvSpPr/>
          <p:nvPr/>
        </p:nvSpPr>
        <p:spPr>
          <a:xfrm>
            <a:off x="257717" y="6420162"/>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200809EB-ADCC-5E1E-1CFC-4C3D1B5E99E2}"/>
              </a:ext>
            </a:extLst>
          </p:cNvPr>
          <p:cNvSpPr/>
          <p:nvPr/>
        </p:nvSpPr>
        <p:spPr>
          <a:xfrm>
            <a:off x="247129" y="575843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ACB40DF2-8656-E9FB-8A66-17829932998F}"/>
              </a:ext>
            </a:extLst>
          </p:cNvPr>
          <p:cNvSpPr/>
          <p:nvPr/>
        </p:nvSpPr>
        <p:spPr>
          <a:xfrm>
            <a:off x="248670" y="543703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E3AA319A-B9C4-4348-70A5-B38BE8C6189F}"/>
              </a:ext>
            </a:extLst>
          </p:cNvPr>
          <p:cNvSpPr/>
          <p:nvPr/>
        </p:nvSpPr>
        <p:spPr>
          <a:xfrm>
            <a:off x="256474" y="478658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hlinkClick r:id="rId14" action="ppaction://hlinksldjump"/>
            <a:extLst>
              <a:ext uri="{FF2B5EF4-FFF2-40B4-BE49-F238E27FC236}">
                <a16:creationId xmlns:a16="http://schemas.microsoft.com/office/drawing/2014/main" id="{E1FC3128-2F25-96FE-44DA-98BBE64C7B7D}"/>
              </a:ext>
            </a:extLst>
          </p:cNvPr>
          <p:cNvSpPr/>
          <p:nvPr/>
        </p:nvSpPr>
        <p:spPr>
          <a:xfrm>
            <a:off x="248670" y="446518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B5685A2C-4983-ADAC-C9B7-C900722A1661}"/>
              </a:ext>
            </a:extLst>
          </p:cNvPr>
          <p:cNvSpPr/>
          <p:nvPr/>
        </p:nvSpPr>
        <p:spPr>
          <a:xfrm>
            <a:off x="256474" y="41163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EBD3FB52-058A-13D9-F17D-91E2C8E0819A}"/>
              </a:ext>
            </a:extLst>
          </p:cNvPr>
          <p:cNvSpPr/>
          <p:nvPr/>
        </p:nvSpPr>
        <p:spPr>
          <a:xfrm>
            <a:off x="248670" y="37578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AF5EFE1E-6F34-040B-CE61-A1C11BD88AA4}"/>
              </a:ext>
            </a:extLst>
          </p:cNvPr>
          <p:cNvSpPr/>
          <p:nvPr/>
        </p:nvSpPr>
        <p:spPr>
          <a:xfrm>
            <a:off x="248670" y="3417604"/>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8" action="ppaction://hlinksldjump"/>
            <a:extLst>
              <a:ext uri="{FF2B5EF4-FFF2-40B4-BE49-F238E27FC236}">
                <a16:creationId xmlns:a16="http://schemas.microsoft.com/office/drawing/2014/main" id="{EB36DBEA-1420-1440-E47E-D7F5D5F0F60A}"/>
              </a:ext>
            </a:extLst>
          </p:cNvPr>
          <p:cNvSpPr/>
          <p:nvPr/>
        </p:nvSpPr>
        <p:spPr>
          <a:xfrm>
            <a:off x="210754" y="2735299"/>
            <a:ext cx="246888" cy="24688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hlinkClick r:id="rId19" action="ppaction://hlinksldjump"/>
            <a:extLst>
              <a:ext uri="{FF2B5EF4-FFF2-40B4-BE49-F238E27FC236}">
                <a16:creationId xmlns:a16="http://schemas.microsoft.com/office/drawing/2014/main" id="{77655710-A17F-F041-BBBF-8C5925749309}"/>
              </a:ext>
            </a:extLst>
          </p:cNvPr>
          <p:cNvSpPr/>
          <p:nvPr/>
        </p:nvSpPr>
        <p:spPr>
          <a:xfrm>
            <a:off x="256474" y="24631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0" action="ppaction://hlinksldjump"/>
            <a:extLst>
              <a:ext uri="{FF2B5EF4-FFF2-40B4-BE49-F238E27FC236}">
                <a16:creationId xmlns:a16="http://schemas.microsoft.com/office/drawing/2014/main" id="{70F530CC-ABE0-D08C-DA33-8892C67AB090}"/>
              </a:ext>
            </a:extLst>
          </p:cNvPr>
          <p:cNvSpPr/>
          <p:nvPr/>
        </p:nvSpPr>
        <p:spPr>
          <a:xfrm>
            <a:off x="256474" y="211472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1" action="ppaction://hlinksldjump"/>
            <a:extLst>
              <a:ext uri="{FF2B5EF4-FFF2-40B4-BE49-F238E27FC236}">
                <a16:creationId xmlns:a16="http://schemas.microsoft.com/office/drawing/2014/main" id="{80026455-6533-D9BB-5C4A-D0EAA67EF9AD}"/>
              </a:ext>
            </a:extLst>
          </p:cNvPr>
          <p:cNvSpPr/>
          <p:nvPr/>
        </p:nvSpPr>
        <p:spPr>
          <a:xfrm>
            <a:off x="256474" y="17564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2" action="ppaction://hlinksldjump"/>
            <a:extLst>
              <a:ext uri="{FF2B5EF4-FFF2-40B4-BE49-F238E27FC236}">
                <a16:creationId xmlns:a16="http://schemas.microsoft.com/office/drawing/2014/main" id="{2A9070ED-6E25-38F7-F4CA-420349E18BFD}"/>
              </a:ext>
            </a:extLst>
          </p:cNvPr>
          <p:cNvSpPr/>
          <p:nvPr/>
        </p:nvSpPr>
        <p:spPr>
          <a:xfrm>
            <a:off x="256474" y="140674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3" action="ppaction://hlinksldjump"/>
            <a:extLst>
              <a:ext uri="{FF2B5EF4-FFF2-40B4-BE49-F238E27FC236}">
                <a16:creationId xmlns:a16="http://schemas.microsoft.com/office/drawing/2014/main" id="{56E51EFE-43E9-82EB-52A5-DE9C71B807BD}"/>
              </a:ext>
            </a:extLst>
          </p:cNvPr>
          <p:cNvSpPr/>
          <p:nvPr/>
        </p:nvSpPr>
        <p:spPr>
          <a:xfrm>
            <a:off x="251533" y="105659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24" action="ppaction://hlinksldjump"/>
            <a:extLst>
              <a:ext uri="{FF2B5EF4-FFF2-40B4-BE49-F238E27FC236}">
                <a16:creationId xmlns:a16="http://schemas.microsoft.com/office/drawing/2014/main" id="{F451D687-0620-17A4-94E2-5C2636580662}"/>
              </a:ext>
            </a:extLst>
          </p:cNvPr>
          <p:cNvSpPr/>
          <p:nvPr/>
        </p:nvSpPr>
        <p:spPr>
          <a:xfrm>
            <a:off x="256474" y="72451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25" action="ppaction://hlinksldjump"/>
            <a:extLst>
              <a:ext uri="{FF2B5EF4-FFF2-40B4-BE49-F238E27FC236}">
                <a16:creationId xmlns:a16="http://schemas.microsoft.com/office/drawing/2014/main" id="{D52C2FB6-DA62-8070-8AEB-A4A671B50D02}"/>
              </a:ext>
            </a:extLst>
          </p:cNvPr>
          <p:cNvSpPr/>
          <p:nvPr/>
        </p:nvSpPr>
        <p:spPr>
          <a:xfrm>
            <a:off x="248670" y="42451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2493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30629" y="-52754"/>
            <a:ext cx="12322628" cy="6910754"/>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397451" y="2313070"/>
            <a:ext cx="2197969" cy="2472056"/>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24387" y="2313070"/>
            <a:ext cx="2080010" cy="2472056"/>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4140030" y="125582"/>
            <a:ext cx="4991303" cy="6450027"/>
          </a:xfrm>
        </p:spPr>
      </p:pic>
      <p:sp>
        <p:nvSpPr>
          <p:cNvPr id="50" name="TextBox 49">
            <a:extLst>
              <a:ext uri="{FF2B5EF4-FFF2-40B4-BE49-F238E27FC236}">
                <a16:creationId xmlns:a16="http://schemas.microsoft.com/office/drawing/2014/main" id="{3F209002-E608-4BB4-4CAB-14A1A743D29F}"/>
              </a:ext>
            </a:extLst>
          </p:cNvPr>
          <p:cNvSpPr txBox="1"/>
          <p:nvPr/>
        </p:nvSpPr>
        <p:spPr>
          <a:xfrm>
            <a:off x="556411" y="1278964"/>
            <a:ext cx="3490565" cy="424731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The "</a:t>
            </a:r>
            <a:r>
              <a:rPr kumimoji="0" lang="en-US" altLang="en-US" sz="1800" b="0" i="0" u="none" strike="noStrike" cap="none" normalizeH="0" baseline="0" dirty="0" err="1">
                <a:ln>
                  <a:noFill/>
                </a:ln>
                <a:solidFill>
                  <a:schemeClr val="bg1"/>
                </a:solidFill>
                <a:effectLst/>
                <a:latin typeface="Söhne"/>
              </a:rPr>
              <a:t>FundedVsIncome</a:t>
            </a:r>
            <a:r>
              <a:rPr kumimoji="0" lang="en-US" altLang="en-US" sz="1800" b="0" i="0" u="none" strike="noStrike" cap="none" normalizeH="0" baseline="0" dirty="0">
                <a:ln>
                  <a:noFill/>
                </a:ln>
                <a:solidFill>
                  <a:schemeClr val="bg1"/>
                </a:solidFill>
                <a:effectLst/>
                <a:latin typeface="Söhne"/>
              </a:rPr>
              <a:t>" chart outlines the relationship between annual income and loan funding over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Söhne"/>
              </a:rPr>
              <a:t>2007-2010</a:t>
            </a:r>
            <a:r>
              <a:rPr kumimoji="0" lang="en-US" altLang="en-US" sz="1800" b="0" i="0" u="none" strike="noStrike" cap="none" normalizeH="0" baseline="0" dirty="0">
                <a:ln>
                  <a:noFill/>
                </a:ln>
                <a:solidFill>
                  <a:schemeClr val="bg1"/>
                </a:solidFill>
                <a:effectLst/>
                <a:latin typeface="Söhne"/>
              </a:rPr>
              <a:t>: Displays a steady portion of loans funded relative to income, gradually increasing.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Söhne"/>
              </a:rPr>
              <a:t>2011</a:t>
            </a:r>
            <a:r>
              <a:rPr kumimoji="0" lang="en-US" altLang="en-US" sz="1800" b="0" i="0" u="none" strike="noStrike" cap="none" normalizeH="0" baseline="0" dirty="0">
                <a:ln>
                  <a:noFill/>
                </a:ln>
                <a:solidFill>
                  <a:schemeClr val="bg1"/>
                </a:solidFill>
                <a:effectLst/>
                <a:latin typeface="Söhne"/>
              </a:rPr>
              <a:t>: Shows a marked rise in funded loans as a percentage of income to 19.32%.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This trend suggests a potential growth in lending or larger average loans, especially in 2011, indicating an assertive lending strategy or heightened loan demand.</a:t>
            </a:r>
          </a:p>
        </p:txBody>
      </p:sp>
      <p:cxnSp>
        <p:nvCxnSpPr>
          <p:cNvPr id="2" name="Straight Connector 1">
            <a:extLst>
              <a:ext uri="{FF2B5EF4-FFF2-40B4-BE49-F238E27FC236}">
                <a16:creationId xmlns:a16="http://schemas.microsoft.com/office/drawing/2014/main" id="{4CCAA6DB-1487-837A-E1A4-E5192101363D}"/>
              </a:ext>
            </a:extLst>
          </p:cNvPr>
          <p:cNvCxnSpPr>
            <a:cxnSpLocks/>
          </p:cNvCxnSpPr>
          <p:nvPr/>
        </p:nvCxnSpPr>
        <p:spPr>
          <a:xfrm>
            <a:off x="334198" y="115535"/>
            <a:ext cx="0" cy="66068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2AEFED19-3BEF-4D2C-B972-A3C7F0D66EFD}"/>
              </a:ext>
            </a:extLst>
          </p:cNvPr>
          <p:cNvSpPr/>
          <p:nvPr/>
        </p:nvSpPr>
        <p:spPr>
          <a:xfrm>
            <a:off x="252506" y="1610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8C576DD9-E326-F6C5-6C55-5C42D414B48F}"/>
              </a:ext>
            </a:extLst>
          </p:cNvPr>
          <p:cNvSpPr/>
          <p:nvPr/>
        </p:nvSpPr>
        <p:spPr>
          <a:xfrm>
            <a:off x="247129" y="50804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2629C294-F40F-791D-DE4A-AE237A99DE28}"/>
              </a:ext>
            </a:extLst>
          </p:cNvPr>
          <p:cNvSpPr/>
          <p:nvPr/>
        </p:nvSpPr>
        <p:spPr>
          <a:xfrm>
            <a:off x="210754" y="3069076"/>
            <a:ext cx="246888" cy="24688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078FDE6F-5315-DE2E-E99C-C2D891081608}"/>
              </a:ext>
            </a:extLst>
          </p:cNvPr>
          <p:cNvSpPr/>
          <p:nvPr/>
        </p:nvSpPr>
        <p:spPr>
          <a:xfrm>
            <a:off x="247129" y="6083900"/>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3B46AEB5-C97F-988A-2B5C-001BBD89C83A}"/>
              </a:ext>
            </a:extLst>
          </p:cNvPr>
          <p:cNvSpPr/>
          <p:nvPr/>
        </p:nvSpPr>
        <p:spPr>
          <a:xfrm>
            <a:off x="257717" y="6420162"/>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0414E18E-11F0-F2C6-4BDB-F36BBFBF1036}"/>
              </a:ext>
            </a:extLst>
          </p:cNvPr>
          <p:cNvSpPr/>
          <p:nvPr/>
        </p:nvSpPr>
        <p:spPr>
          <a:xfrm>
            <a:off x="247129" y="575843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545086C3-EA5C-674B-DE41-9F08FAB27884}"/>
              </a:ext>
            </a:extLst>
          </p:cNvPr>
          <p:cNvSpPr/>
          <p:nvPr/>
        </p:nvSpPr>
        <p:spPr>
          <a:xfrm>
            <a:off x="248670" y="543703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9809AB4E-9A06-FA4B-1343-8BBA17D8E704}"/>
              </a:ext>
            </a:extLst>
          </p:cNvPr>
          <p:cNvSpPr/>
          <p:nvPr/>
        </p:nvSpPr>
        <p:spPr>
          <a:xfrm>
            <a:off x="256474" y="478658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hlinkClick r:id="rId14" action="ppaction://hlinksldjump"/>
            <a:extLst>
              <a:ext uri="{FF2B5EF4-FFF2-40B4-BE49-F238E27FC236}">
                <a16:creationId xmlns:a16="http://schemas.microsoft.com/office/drawing/2014/main" id="{280C22B0-F9B1-816C-FDA2-AAD385531342}"/>
              </a:ext>
            </a:extLst>
          </p:cNvPr>
          <p:cNvSpPr/>
          <p:nvPr/>
        </p:nvSpPr>
        <p:spPr>
          <a:xfrm>
            <a:off x="248670" y="446518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35E4B45C-B6B3-6644-699F-FD756B709D2D}"/>
              </a:ext>
            </a:extLst>
          </p:cNvPr>
          <p:cNvSpPr/>
          <p:nvPr/>
        </p:nvSpPr>
        <p:spPr>
          <a:xfrm>
            <a:off x="256474" y="41163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FA92CA83-2075-3E6B-FDC5-6840D34967EE}"/>
              </a:ext>
            </a:extLst>
          </p:cNvPr>
          <p:cNvSpPr/>
          <p:nvPr/>
        </p:nvSpPr>
        <p:spPr>
          <a:xfrm>
            <a:off x="248670" y="37578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D29E3AF6-680D-CA86-0C2F-AF64F2E0B6CF}"/>
              </a:ext>
            </a:extLst>
          </p:cNvPr>
          <p:cNvSpPr/>
          <p:nvPr/>
        </p:nvSpPr>
        <p:spPr>
          <a:xfrm>
            <a:off x="248670" y="3417604"/>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8" action="ppaction://hlinksldjump"/>
            <a:extLst>
              <a:ext uri="{FF2B5EF4-FFF2-40B4-BE49-F238E27FC236}">
                <a16:creationId xmlns:a16="http://schemas.microsoft.com/office/drawing/2014/main" id="{AF928FA0-F801-B666-A070-4A158B0BDBAC}"/>
              </a:ext>
            </a:extLst>
          </p:cNvPr>
          <p:cNvSpPr/>
          <p:nvPr/>
        </p:nvSpPr>
        <p:spPr>
          <a:xfrm>
            <a:off x="256474" y="2814771"/>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19" action="ppaction://hlinksldjump"/>
            <a:extLst>
              <a:ext uri="{FF2B5EF4-FFF2-40B4-BE49-F238E27FC236}">
                <a16:creationId xmlns:a16="http://schemas.microsoft.com/office/drawing/2014/main" id="{D7F0E34D-57F6-68B9-B9FD-9E4E815B20F8}"/>
              </a:ext>
            </a:extLst>
          </p:cNvPr>
          <p:cNvSpPr/>
          <p:nvPr/>
        </p:nvSpPr>
        <p:spPr>
          <a:xfrm>
            <a:off x="256474" y="24631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0" action="ppaction://hlinksldjump"/>
            <a:extLst>
              <a:ext uri="{FF2B5EF4-FFF2-40B4-BE49-F238E27FC236}">
                <a16:creationId xmlns:a16="http://schemas.microsoft.com/office/drawing/2014/main" id="{AD1C091A-8C9D-214D-6994-A8C943EACCB9}"/>
              </a:ext>
            </a:extLst>
          </p:cNvPr>
          <p:cNvSpPr/>
          <p:nvPr/>
        </p:nvSpPr>
        <p:spPr>
          <a:xfrm>
            <a:off x="256474" y="211472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1" action="ppaction://hlinksldjump"/>
            <a:extLst>
              <a:ext uri="{FF2B5EF4-FFF2-40B4-BE49-F238E27FC236}">
                <a16:creationId xmlns:a16="http://schemas.microsoft.com/office/drawing/2014/main" id="{DC4AF2DC-2293-D544-6D39-06266E2E45DE}"/>
              </a:ext>
            </a:extLst>
          </p:cNvPr>
          <p:cNvSpPr/>
          <p:nvPr/>
        </p:nvSpPr>
        <p:spPr>
          <a:xfrm>
            <a:off x="256474" y="17564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2" action="ppaction://hlinksldjump"/>
            <a:extLst>
              <a:ext uri="{FF2B5EF4-FFF2-40B4-BE49-F238E27FC236}">
                <a16:creationId xmlns:a16="http://schemas.microsoft.com/office/drawing/2014/main" id="{F3C7D4A6-C59D-07F8-E21A-A60080AFE635}"/>
              </a:ext>
            </a:extLst>
          </p:cNvPr>
          <p:cNvSpPr/>
          <p:nvPr/>
        </p:nvSpPr>
        <p:spPr>
          <a:xfrm>
            <a:off x="256474" y="140674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3" action="ppaction://hlinksldjump"/>
            <a:extLst>
              <a:ext uri="{FF2B5EF4-FFF2-40B4-BE49-F238E27FC236}">
                <a16:creationId xmlns:a16="http://schemas.microsoft.com/office/drawing/2014/main" id="{E9B8DE39-4249-8CBE-E16E-10BC03CD5CF2}"/>
              </a:ext>
            </a:extLst>
          </p:cNvPr>
          <p:cNvSpPr/>
          <p:nvPr/>
        </p:nvSpPr>
        <p:spPr>
          <a:xfrm>
            <a:off x="251533" y="105659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24" action="ppaction://hlinksldjump"/>
            <a:extLst>
              <a:ext uri="{FF2B5EF4-FFF2-40B4-BE49-F238E27FC236}">
                <a16:creationId xmlns:a16="http://schemas.microsoft.com/office/drawing/2014/main" id="{4FBFF4D3-9366-70E4-0DEB-045ECDDDF4C4}"/>
              </a:ext>
            </a:extLst>
          </p:cNvPr>
          <p:cNvSpPr/>
          <p:nvPr/>
        </p:nvSpPr>
        <p:spPr>
          <a:xfrm>
            <a:off x="256474" y="72451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25" action="ppaction://hlinksldjump"/>
            <a:extLst>
              <a:ext uri="{FF2B5EF4-FFF2-40B4-BE49-F238E27FC236}">
                <a16:creationId xmlns:a16="http://schemas.microsoft.com/office/drawing/2014/main" id="{234004C9-0E32-45F6-4BE7-C2F13726E051}"/>
              </a:ext>
            </a:extLst>
          </p:cNvPr>
          <p:cNvSpPr/>
          <p:nvPr/>
        </p:nvSpPr>
        <p:spPr>
          <a:xfrm>
            <a:off x="248670" y="42451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324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90919" y="-52754"/>
            <a:ext cx="12382918" cy="6910754"/>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397451" y="2313070"/>
            <a:ext cx="2197969" cy="2472056"/>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24387" y="2313070"/>
            <a:ext cx="2080010" cy="2472056"/>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4140030" y="125582"/>
            <a:ext cx="4991303" cy="6450027"/>
          </a:xfrm>
        </p:spPr>
      </p:pic>
      <p:sp>
        <p:nvSpPr>
          <p:cNvPr id="50" name="TextBox 49">
            <a:extLst>
              <a:ext uri="{FF2B5EF4-FFF2-40B4-BE49-F238E27FC236}">
                <a16:creationId xmlns:a16="http://schemas.microsoft.com/office/drawing/2014/main" id="{3F209002-E608-4BB4-4CAB-14A1A743D29F}"/>
              </a:ext>
            </a:extLst>
          </p:cNvPr>
          <p:cNvSpPr txBox="1"/>
          <p:nvPr/>
        </p:nvSpPr>
        <p:spPr>
          <a:xfrm>
            <a:off x="572547" y="966680"/>
            <a:ext cx="3465891" cy="4801314"/>
          </a:xfrm>
          <a:prstGeom prst="rect">
            <a:avLst/>
          </a:prstGeom>
          <a:noFill/>
        </p:spPr>
        <p:txBody>
          <a:bodyPr wrap="square" rtlCol="0">
            <a:spAutoFit/>
          </a:bodyPr>
          <a:lstStyle/>
          <a:p>
            <a:pPr algn="l"/>
            <a:r>
              <a:rPr lang="en-US" b="0" i="0" dirty="0">
                <a:solidFill>
                  <a:schemeClr val="bg1"/>
                </a:solidFill>
                <a:effectLst/>
                <a:latin typeface="Söhne"/>
              </a:rPr>
              <a:t>The "</a:t>
            </a:r>
            <a:r>
              <a:rPr lang="en-US" b="0" i="0" dirty="0" err="1">
                <a:solidFill>
                  <a:schemeClr val="bg1"/>
                </a:solidFill>
                <a:effectLst/>
                <a:latin typeface="Söhne"/>
              </a:rPr>
              <a:t>LoanStatuses</a:t>
            </a:r>
            <a:r>
              <a:rPr lang="en-US" b="0" i="0" dirty="0">
                <a:solidFill>
                  <a:schemeClr val="bg1"/>
                </a:solidFill>
                <a:effectLst/>
                <a:latin typeface="Söhne"/>
              </a:rPr>
              <a:t>" pie chart shows the distribution of bank loans by status:</a:t>
            </a:r>
          </a:p>
          <a:p>
            <a:pPr algn="l">
              <a:buFont typeface="Arial" panose="020B0604020202020204" pitchFamily="34" charset="0"/>
              <a:buChar char="•"/>
            </a:pPr>
            <a:r>
              <a:rPr lang="en-US" b="1" i="0" dirty="0">
                <a:solidFill>
                  <a:schemeClr val="bg1"/>
                </a:solidFill>
                <a:effectLst/>
                <a:latin typeface="Söhne"/>
              </a:rPr>
              <a:t>Fully Paid</a:t>
            </a:r>
            <a:r>
              <a:rPr lang="en-US" b="0" i="0" dirty="0">
                <a:solidFill>
                  <a:schemeClr val="bg1"/>
                </a:solidFill>
                <a:effectLst/>
                <a:latin typeface="Söhne"/>
              </a:rPr>
              <a:t>: Dominates with 32,950 loans, indicating high repayment success.</a:t>
            </a:r>
          </a:p>
          <a:p>
            <a:pPr algn="l">
              <a:buFont typeface="Arial" panose="020B0604020202020204" pitchFamily="34" charset="0"/>
              <a:buChar char="•"/>
            </a:pPr>
            <a:r>
              <a:rPr lang="en-US" b="1" i="0" dirty="0">
                <a:solidFill>
                  <a:schemeClr val="bg1"/>
                </a:solidFill>
                <a:effectLst/>
                <a:latin typeface="Söhne"/>
              </a:rPr>
              <a:t>Current</a:t>
            </a:r>
            <a:r>
              <a:rPr lang="en-US" b="0" i="0" dirty="0">
                <a:solidFill>
                  <a:schemeClr val="bg1"/>
                </a:solidFill>
                <a:effectLst/>
                <a:latin typeface="Söhne"/>
              </a:rPr>
              <a:t>: Represents a smaller group of 1,140 loans, all up-to-date on payments.</a:t>
            </a:r>
          </a:p>
          <a:p>
            <a:pPr algn="l">
              <a:buFont typeface="Arial" panose="020B0604020202020204" pitchFamily="34" charset="0"/>
              <a:buChar char="•"/>
            </a:pPr>
            <a:r>
              <a:rPr lang="en-US" b="1" i="0" dirty="0">
                <a:solidFill>
                  <a:schemeClr val="bg1"/>
                </a:solidFill>
                <a:effectLst/>
                <a:latin typeface="Söhne"/>
              </a:rPr>
              <a:t>Charged Off</a:t>
            </a:r>
            <a:r>
              <a:rPr lang="en-US" b="0" i="0" dirty="0">
                <a:solidFill>
                  <a:schemeClr val="bg1"/>
                </a:solidFill>
                <a:effectLst/>
                <a:latin typeface="Söhne"/>
              </a:rPr>
              <a:t>: Includes 5,627 loans, signaling losses from unrecoverable debts.</a:t>
            </a:r>
          </a:p>
          <a:p>
            <a:pPr algn="l"/>
            <a:r>
              <a:rPr lang="en-US" b="0" i="0" dirty="0">
                <a:solidFill>
                  <a:schemeClr val="bg1"/>
                </a:solidFill>
                <a:effectLst/>
                <a:latin typeface="Söhne"/>
              </a:rPr>
              <a:t>This suggests a generally positive repayment trend, though charged-off loans highlight areas for potential improvement in risk management or collection efforts.</a:t>
            </a:r>
          </a:p>
        </p:txBody>
      </p:sp>
      <p:cxnSp>
        <p:nvCxnSpPr>
          <p:cNvPr id="2" name="Straight Connector 1">
            <a:extLst>
              <a:ext uri="{FF2B5EF4-FFF2-40B4-BE49-F238E27FC236}">
                <a16:creationId xmlns:a16="http://schemas.microsoft.com/office/drawing/2014/main" id="{7E5BD400-8752-0B0B-2328-9882C3D1CF90}"/>
              </a:ext>
            </a:extLst>
          </p:cNvPr>
          <p:cNvCxnSpPr>
            <a:cxnSpLocks/>
          </p:cNvCxnSpPr>
          <p:nvPr/>
        </p:nvCxnSpPr>
        <p:spPr>
          <a:xfrm>
            <a:off x="334198" y="115535"/>
            <a:ext cx="0" cy="66068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4F6A28C9-92F2-AE39-DB8D-D300EA578F1E}"/>
              </a:ext>
            </a:extLst>
          </p:cNvPr>
          <p:cNvSpPr/>
          <p:nvPr/>
        </p:nvSpPr>
        <p:spPr>
          <a:xfrm>
            <a:off x="252506" y="1610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A5E4E5B3-E0B4-6005-7D37-41E392FDD451}"/>
              </a:ext>
            </a:extLst>
          </p:cNvPr>
          <p:cNvSpPr/>
          <p:nvPr/>
        </p:nvSpPr>
        <p:spPr>
          <a:xfrm>
            <a:off x="247129" y="50804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0D99C0B6-E914-734C-56F5-9942FB550649}"/>
              </a:ext>
            </a:extLst>
          </p:cNvPr>
          <p:cNvSpPr/>
          <p:nvPr/>
        </p:nvSpPr>
        <p:spPr>
          <a:xfrm>
            <a:off x="256474" y="308867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1B3E41E2-A2C3-4FB3-D9FC-0C7953823688}"/>
              </a:ext>
            </a:extLst>
          </p:cNvPr>
          <p:cNvSpPr/>
          <p:nvPr/>
        </p:nvSpPr>
        <p:spPr>
          <a:xfrm>
            <a:off x="247129" y="6083900"/>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C34186E7-F987-0FA3-F9DF-81D30B7BF6A2}"/>
              </a:ext>
            </a:extLst>
          </p:cNvPr>
          <p:cNvSpPr/>
          <p:nvPr/>
        </p:nvSpPr>
        <p:spPr>
          <a:xfrm>
            <a:off x="257717" y="6420162"/>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6DC508A2-8AF3-6692-1A22-D0670B4EA384}"/>
              </a:ext>
            </a:extLst>
          </p:cNvPr>
          <p:cNvSpPr/>
          <p:nvPr/>
        </p:nvSpPr>
        <p:spPr>
          <a:xfrm>
            <a:off x="247129" y="575843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A08FC496-2C73-5F99-51C8-1AD80DADEDA7}"/>
              </a:ext>
            </a:extLst>
          </p:cNvPr>
          <p:cNvSpPr/>
          <p:nvPr/>
        </p:nvSpPr>
        <p:spPr>
          <a:xfrm>
            <a:off x="248670" y="543703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88667D18-3CA8-95B2-833B-E2DBBC2D6FC6}"/>
              </a:ext>
            </a:extLst>
          </p:cNvPr>
          <p:cNvSpPr/>
          <p:nvPr/>
        </p:nvSpPr>
        <p:spPr>
          <a:xfrm>
            <a:off x="256474" y="478658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hlinkClick r:id="rId14" action="ppaction://hlinksldjump"/>
            <a:extLst>
              <a:ext uri="{FF2B5EF4-FFF2-40B4-BE49-F238E27FC236}">
                <a16:creationId xmlns:a16="http://schemas.microsoft.com/office/drawing/2014/main" id="{5A37933E-77E5-EE9C-52C4-3D0EF5CA7005}"/>
              </a:ext>
            </a:extLst>
          </p:cNvPr>
          <p:cNvSpPr/>
          <p:nvPr/>
        </p:nvSpPr>
        <p:spPr>
          <a:xfrm>
            <a:off x="248670" y="446518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1609910B-E5A1-B8C2-4265-3461DF7DC119}"/>
              </a:ext>
            </a:extLst>
          </p:cNvPr>
          <p:cNvSpPr/>
          <p:nvPr/>
        </p:nvSpPr>
        <p:spPr>
          <a:xfrm>
            <a:off x="256474" y="41163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15D2B300-A7AA-DB73-AC6A-4EDCD85EA1B2}"/>
              </a:ext>
            </a:extLst>
          </p:cNvPr>
          <p:cNvSpPr/>
          <p:nvPr/>
        </p:nvSpPr>
        <p:spPr>
          <a:xfrm>
            <a:off x="248670" y="37578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F9150557-06B9-A6B6-26BA-1A1EDBAFFB20}"/>
              </a:ext>
            </a:extLst>
          </p:cNvPr>
          <p:cNvSpPr/>
          <p:nvPr/>
        </p:nvSpPr>
        <p:spPr>
          <a:xfrm>
            <a:off x="210754" y="3367337"/>
            <a:ext cx="246888" cy="24688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8" action="ppaction://hlinksldjump"/>
            <a:extLst>
              <a:ext uri="{FF2B5EF4-FFF2-40B4-BE49-F238E27FC236}">
                <a16:creationId xmlns:a16="http://schemas.microsoft.com/office/drawing/2014/main" id="{FF56B549-BB60-155B-29C6-2821D5A9CCCE}"/>
              </a:ext>
            </a:extLst>
          </p:cNvPr>
          <p:cNvSpPr/>
          <p:nvPr/>
        </p:nvSpPr>
        <p:spPr>
          <a:xfrm>
            <a:off x="256474" y="2814771"/>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19" action="ppaction://hlinksldjump"/>
            <a:extLst>
              <a:ext uri="{FF2B5EF4-FFF2-40B4-BE49-F238E27FC236}">
                <a16:creationId xmlns:a16="http://schemas.microsoft.com/office/drawing/2014/main" id="{64BCBDC9-1713-D69B-5BD5-A4BC25CBD896}"/>
              </a:ext>
            </a:extLst>
          </p:cNvPr>
          <p:cNvSpPr/>
          <p:nvPr/>
        </p:nvSpPr>
        <p:spPr>
          <a:xfrm>
            <a:off x="256474" y="24631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0" action="ppaction://hlinksldjump"/>
            <a:extLst>
              <a:ext uri="{FF2B5EF4-FFF2-40B4-BE49-F238E27FC236}">
                <a16:creationId xmlns:a16="http://schemas.microsoft.com/office/drawing/2014/main" id="{D194F1D3-B125-D88A-F6AE-6ECA6BD54156}"/>
              </a:ext>
            </a:extLst>
          </p:cNvPr>
          <p:cNvSpPr/>
          <p:nvPr/>
        </p:nvSpPr>
        <p:spPr>
          <a:xfrm>
            <a:off x="256474" y="211472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1" action="ppaction://hlinksldjump"/>
            <a:extLst>
              <a:ext uri="{FF2B5EF4-FFF2-40B4-BE49-F238E27FC236}">
                <a16:creationId xmlns:a16="http://schemas.microsoft.com/office/drawing/2014/main" id="{66D5D588-DE23-71F6-24D3-9CCA7CF30A01}"/>
              </a:ext>
            </a:extLst>
          </p:cNvPr>
          <p:cNvSpPr/>
          <p:nvPr/>
        </p:nvSpPr>
        <p:spPr>
          <a:xfrm>
            <a:off x="256474" y="17564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2" action="ppaction://hlinksldjump"/>
            <a:extLst>
              <a:ext uri="{FF2B5EF4-FFF2-40B4-BE49-F238E27FC236}">
                <a16:creationId xmlns:a16="http://schemas.microsoft.com/office/drawing/2014/main" id="{34CF49B5-D18B-6767-66A7-95A7C7C201E8}"/>
              </a:ext>
            </a:extLst>
          </p:cNvPr>
          <p:cNvSpPr/>
          <p:nvPr/>
        </p:nvSpPr>
        <p:spPr>
          <a:xfrm>
            <a:off x="256474" y="140674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3" action="ppaction://hlinksldjump"/>
            <a:extLst>
              <a:ext uri="{FF2B5EF4-FFF2-40B4-BE49-F238E27FC236}">
                <a16:creationId xmlns:a16="http://schemas.microsoft.com/office/drawing/2014/main" id="{B009A784-095B-AEA3-35EE-441B5E2CF206}"/>
              </a:ext>
            </a:extLst>
          </p:cNvPr>
          <p:cNvSpPr/>
          <p:nvPr/>
        </p:nvSpPr>
        <p:spPr>
          <a:xfrm>
            <a:off x="251533" y="105659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24" action="ppaction://hlinksldjump"/>
            <a:extLst>
              <a:ext uri="{FF2B5EF4-FFF2-40B4-BE49-F238E27FC236}">
                <a16:creationId xmlns:a16="http://schemas.microsoft.com/office/drawing/2014/main" id="{4AA5E546-BB36-B854-A608-CE9EA3ED9F8A}"/>
              </a:ext>
            </a:extLst>
          </p:cNvPr>
          <p:cNvSpPr/>
          <p:nvPr/>
        </p:nvSpPr>
        <p:spPr>
          <a:xfrm>
            <a:off x="256474" y="72451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25" action="ppaction://hlinksldjump"/>
            <a:extLst>
              <a:ext uri="{FF2B5EF4-FFF2-40B4-BE49-F238E27FC236}">
                <a16:creationId xmlns:a16="http://schemas.microsoft.com/office/drawing/2014/main" id="{0FBF6A3D-237D-1FFF-8209-D5BB14C940B9}"/>
              </a:ext>
            </a:extLst>
          </p:cNvPr>
          <p:cNvSpPr/>
          <p:nvPr/>
        </p:nvSpPr>
        <p:spPr>
          <a:xfrm>
            <a:off x="248670" y="42451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247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8000" b="-108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90919" y="-52754"/>
            <a:ext cx="12382918" cy="6910754"/>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397451" y="2313070"/>
            <a:ext cx="2197969" cy="2472056"/>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24387" y="2313070"/>
            <a:ext cx="2080010" cy="2472056"/>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4140030" y="125582"/>
            <a:ext cx="4991303" cy="6375701"/>
          </a:xfrm>
        </p:spPr>
      </p:pic>
      <p:sp>
        <p:nvSpPr>
          <p:cNvPr id="50" name="TextBox 49">
            <a:extLst>
              <a:ext uri="{FF2B5EF4-FFF2-40B4-BE49-F238E27FC236}">
                <a16:creationId xmlns:a16="http://schemas.microsoft.com/office/drawing/2014/main" id="{3F209002-E608-4BB4-4CAB-14A1A743D29F}"/>
              </a:ext>
            </a:extLst>
          </p:cNvPr>
          <p:cNvSpPr txBox="1"/>
          <p:nvPr/>
        </p:nvSpPr>
        <p:spPr>
          <a:xfrm>
            <a:off x="531465" y="401801"/>
            <a:ext cx="3513693" cy="6001643"/>
          </a:xfrm>
          <a:prstGeom prst="rect">
            <a:avLst/>
          </a:prstGeom>
          <a:noFill/>
        </p:spPr>
        <p:txBody>
          <a:bodyPr wrap="square" rtlCol="0">
            <a:spAutoFit/>
          </a:bodyPr>
          <a:lstStyle/>
          <a:p>
            <a:pPr algn="l"/>
            <a:r>
              <a:rPr lang="en-US" sz="1600" b="0" i="0" dirty="0">
                <a:solidFill>
                  <a:schemeClr val="bg1"/>
                </a:solidFill>
                <a:effectLst/>
                <a:latin typeface="Söhne"/>
              </a:rPr>
              <a:t>The "</a:t>
            </a:r>
            <a:r>
              <a:rPr lang="en-US" sz="1600" b="0" i="0" dirty="0" err="1">
                <a:solidFill>
                  <a:schemeClr val="bg1"/>
                </a:solidFill>
                <a:effectLst/>
                <a:latin typeface="Söhne"/>
              </a:rPr>
              <a:t>PurposeOfFund</a:t>
            </a:r>
            <a:r>
              <a:rPr lang="en-US" sz="1600" b="0" i="0" dirty="0">
                <a:solidFill>
                  <a:schemeClr val="bg1"/>
                </a:solidFill>
                <a:effectLst/>
                <a:latin typeface="Söhne"/>
              </a:rPr>
              <a:t>" chart details loan funding by purpose:</a:t>
            </a:r>
          </a:p>
          <a:p>
            <a:pPr algn="l">
              <a:buFont typeface="Arial" panose="020B0604020202020204" pitchFamily="34" charset="0"/>
              <a:buChar char="•"/>
            </a:pPr>
            <a:r>
              <a:rPr lang="en-US" sz="1600" b="1" i="0" dirty="0">
                <a:solidFill>
                  <a:schemeClr val="bg1"/>
                </a:solidFill>
                <a:effectLst/>
                <a:latin typeface="Söhne"/>
              </a:rPr>
              <a:t>Debt Consolidation</a:t>
            </a:r>
            <a:r>
              <a:rPr lang="en-US" sz="1600" b="0" i="0" dirty="0">
                <a:solidFill>
                  <a:schemeClr val="bg1"/>
                </a:solidFill>
                <a:effectLst/>
                <a:latin typeface="Söhne"/>
              </a:rPr>
              <a:t>: Leads with $231 million, highlighting a key motive for loans.</a:t>
            </a:r>
          </a:p>
          <a:p>
            <a:pPr algn="l">
              <a:buFont typeface="Arial" panose="020B0604020202020204" pitchFamily="34" charset="0"/>
              <a:buChar char="•"/>
            </a:pPr>
            <a:r>
              <a:rPr lang="en-US" sz="1600" b="1" i="0" dirty="0">
                <a:solidFill>
                  <a:schemeClr val="bg1"/>
                </a:solidFill>
                <a:effectLst/>
                <a:latin typeface="Söhne"/>
              </a:rPr>
              <a:t>Credit Card</a:t>
            </a:r>
            <a:r>
              <a:rPr lang="en-US" sz="1600" b="0" i="0" dirty="0">
                <a:solidFill>
                  <a:schemeClr val="bg1"/>
                </a:solidFill>
                <a:effectLst/>
                <a:latin typeface="Söhne"/>
              </a:rPr>
              <a:t>: Follows at $59 million, indicating loans are often used for managing credit debt.</a:t>
            </a:r>
          </a:p>
          <a:p>
            <a:pPr algn="l">
              <a:buFont typeface="Arial" panose="020B0604020202020204" pitchFamily="34" charset="0"/>
              <a:buChar char="•"/>
            </a:pPr>
            <a:r>
              <a:rPr lang="en-US" sz="1600" b="1" i="0" dirty="0">
                <a:solidFill>
                  <a:schemeClr val="bg1"/>
                </a:solidFill>
                <a:effectLst/>
                <a:latin typeface="Söhne"/>
              </a:rPr>
              <a:t>Home Improvement</a:t>
            </a:r>
            <a:r>
              <a:rPr lang="en-US" sz="1600" b="0" i="0" dirty="0">
                <a:solidFill>
                  <a:schemeClr val="bg1"/>
                </a:solidFill>
                <a:effectLst/>
                <a:latin typeface="Söhne"/>
              </a:rPr>
              <a:t>: Stands at $33 million, showing significant investment in property upgrades.</a:t>
            </a:r>
          </a:p>
          <a:p>
            <a:pPr algn="l">
              <a:buFont typeface="Arial" panose="020B0604020202020204" pitchFamily="34" charset="0"/>
              <a:buChar char="•"/>
            </a:pPr>
            <a:r>
              <a:rPr lang="en-US" sz="1600" b="1" i="0" dirty="0">
                <a:solidFill>
                  <a:schemeClr val="bg1"/>
                </a:solidFill>
                <a:effectLst/>
                <a:latin typeface="Söhne"/>
              </a:rPr>
              <a:t>Other Purposes</a:t>
            </a:r>
            <a:r>
              <a:rPr lang="en-US" sz="1600" b="0" i="0" dirty="0">
                <a:solidFill>
                  <a:schemeClr val="bg1"/>
                </a:solidFill>
                <a:effectLst/>
                <a:latin typeface="Söhne"/>
              </a:rPr>
              <a:t>: Represents a diverse group with $32 million in loans.</a:t>
            </a:r>
          </a:p>
          <a:p>
            <a:pPr algn="l">
              <a:buFont typeface="Arial" panose="020B0604020202020204" pitchFamily="34" charset="0"/>
              <a:buChar char="•"/>
            </a:pPr>
            <a:r>
              <a:rPr lang="en-US" sz="1600" b="1" i="0" dirty="0">
                <a:solidFill>
                  <a:schemeClr val="bg1"/>
                </a:solidFill>
                <a:effectLst/>
                <a:latin typeface="Söhne"/>
              </a:rPr>
              <a:t>Small Business</a:t>
            </a:r>
            <a:r>
              <a:rPr lang="en-US" sz="1600" b="0" i="0" dirty="0">
                <a:solidFill>
                  <a:schemeClr val="bg1"/>
                </a:solidFill>
                <a:effectLst/>
                <a:latin typeface="Söhne"/>
              </a:rPr>
              <a:t>: Shows a notable $24 million, pointing to entrepreneurial financing.</a:t>
            </a:r>
          </a:p>
          <a:p>
            <a:pPr algn="l">
              <a:buFont typeface="Arial" panose="020B0604020202020204" pitchFamily="34" charset="0"/>
              <a:buChar char="•"/>
            </a:pPr>
            <a:r>
              <a:rPr lang="en-US" sz="1600" b="1" i="0" dirty="0">
                <a:solidFill>
                  <a:schemeClr val="bg1"/>
                </a:solidFill>
                <a:effectLst/>
                <a:latin typeface="Söhne"/>
              </a:rPr>
              <a:t>Major Purchases and More</a:t>
            </a:r>
            <a:r>
              <a:rPr lang="en-US" sz="1600" b="0" i="0" dirty="0">
                <a:solidFill>
                  <a:schemeClr val="bg1"/>
                </a:solidFill>
                <a:effectLst/>
                <a:latin typeface="Söhne"/>
              </a:rPr>
              <a:t>: Includes various purposes like car purchases and education, with funds ranging from $10 million to $1 million.</a:t>
            </a:r>
          </a:p>
          <a:p>
            <a:pPr algn="l"/>
            <a:r>
              <a:rPr lang="en-US" sz="1600" b="0" i="0" dirty="0">
                <a:solidFill>
                  <a:schemeClr val="bg1"/>
                </a:solidFill>
                <a:effectLst/>
                <a:latin typeface="Söhne"/>
              </a:rPr>
              <a:t>This distribution suggests a focus on debt management and personal investment, guiding potential product and marketing adjustments.</a:t>
            </a:r>
          </a:p>
        </p:txBody>
      </p:sp>
      <p:cxnSp>
        <p:nvCxnSpPr>
          <p:cNvPr id="2" name="Straight Connector 1">
            <a:extLst>
              <a:ext uri="{FF2B5EF4-FFF2-40B4-BE49-F238E27FC236}">
                <a16:creationId xmlns:a16="http://schemas.microsoft.com/office/drawing/2014/main" id="{C0B22E91-132D-6CC8-0817-E1DBF7D44F7A}"/>
              </a:ext>
            </a:extLst>
          </p:cNvPr>
          <p:cNvCxnSpPr>
            <a:cxnSpLocks/>
          </p:cNvCxnSpPr>
          <p:nvPr/>
        </p:nvCxnSpPr>
        <p:spPr>
          <a:xfrm>
            <a:off x="334198" y="115535"/>
            <a:ext cx="0" cy="66068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91B8B1D8-408F-3416-ECE6-BEFE51EBB48E}"/>
              </a:ext>
            </a:extLst>
          </p:cNvPr>
          <p:cNvSpPr/>
          <p:nvPr/>
        </p:nvSpPr>
        <p:spPr>
          <a:xfrm>
            <a:off x="252506" y="1610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E1784A9B-CC8D-7858-2879-B0A78E5262AE}"/>
              </a:ext>
            </a:extLst>
          </p:cNvPr>
          <p:cNvSpPr/>
          <p:nvPr/>
        </p:nvSpPr>
        <p:spPr>
          <a:xfrm>
            <a:off x="247129" y="50804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123A8004-C2BD-9DB9-C882-9525859CA4A0}"/>
              </a:ext>
            </a:extLst>
          </p:cNvPr>
          <p:cNvSpPr/>
          <p:nvPr/>
        </p:nvSpPr>
        <p:spPr>
          <a:xfrm>
            <a:off x="256474" y="308867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DB466F2F-FDF8-C3A9-186A-A8A1E948144C}"/>
              </a:ext>
            </a:extLst>
          </p:cNvPr>
          <p:cNvSpPr/>
          <p:nvPr/>
        </p:nvSpPr>
        <p:spPr>
          <a:xfrm>
            <a:off x="247129" y="6083900"/>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80C4F252-043F-D835-055F-10E005B8A1FA}"/>
              </a:ext>
            </a:extLst>
          </p:cNvPr>
          <p:cNvSpPr/>
          <p:nvPr/>
        </p:nvSpPr>
        <p:spPr>
          <a:xfrm>
            <a:off x="257717" y="6420162"/>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2A942DC8-C537-1CFE-F4EC-DC95F9B63E87}"/>
              </a:ext>
            </a:extLst>
          </p:cNvPr>
          <p:cNvSpPr/>
          <p:nvPr/>
        </p:nvSpPr>
        <p:spPr>
          <a:xfrm>
            <a:off x="247129" y="575843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F3A97A27-43B7-258C-8E7C-931B3F1BB380}"/>
              </a:ext>
            </a:extLst>
          </p:cNvPr>
          <p:cNvSpPr/>
          <p:nvPr/>
        </p:nvSpPr>
        <p:spPr>
          <a:xfrm>
            <a:off x="248670" y="543703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D0DAC521-E0E7-8792-EA36-08656C328E8E}"/>
              </a:ext>
            </a:extLst>
          </p:cNvPr>
          <p:cNvSpPr/>
          <p:nvPr/>
        </p:nvSpPr>
        <p:spPr>
          <a:xfrm>
            <a:off x="256474" y="478658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hlinkClick r:id="rId14" action="ppaction://hlinksldjump"/>
            <a:extLst>
              <a:ext uri="{FF2B5EF4-FFF2-40B4-BE49-F238E27FC236}">
                <a16:creationId xmlns:a16="http://schemas.microsoft.com/office/drawing/2014/main" id="{E5BF89F2-85D1-B9F3-E505-AAF95FA9FCD2}"/>
              </a:ext>
            </a:extLst>
          </p:cNvPr>
          <p:cNvSpPr/>
          <p:nvPr/>
        </p:nvSpPr>
        <p:spPr>
          <a:xfrm>
            <a:off x="248670" y="446518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43681FFA-D084-D4C8-1128-AE1172CCFDC0}"/>
              </a:ext>
            </a:extLst>
          </p:cNvPr>
          <p:cNvSpPr/>
          <p:nvPr/>
        </p:nvSpPr>
        <p:spPr>
          <a:xfrm>
            <a:off x="256474" y="41163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D3B93271-EE5C-2DB4-85F5-7358815A8BD5}"/>
              </a:ext>
            </a:extLst>
          </p:cNvPr>
          <p:cNvSpPr/>
          <p:nvPr/>
        </p:nvSpPr>
        <p:spPr>
          <a:xfrm>
            <a:off x="214655" y="3717600"/>
            <a:ext cx="246888" cy="24688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9CAFADE1-8310-8A12-CC88-D5E6A0008AB6}"/>
              </a:ext>
            </a:extLst>
          </p:cNvPr>
          <p:cNvSpPr/>
          <p:nvPr/>
        </p:nvSpPr>
        <p:spPr>
          <a:xfrm>
            <a:off x="248670" y="3417604"/>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8" action="ppaction://hlinksldjump"/>
            <a:extLst>
              <a:ext uri="{FF2B5EF4-FFF2-40B4-BE49-F238E27FC236}">
                <a16:creationId xmlns:a16="http://schemas.microsoft.com/office/drawing/2014/main" id="{47936971-5606-DE8A-3641-75940E7074CD}"/>
              </a:ext>
            </a:extLst>
          </p:cNvPr>
          <p:cNvSpPr/>
          <p:nvPr/>
        </p:nvSpPr>
        <p:spPr>
          <a:xfrm>
            <a:off x="256474" y="2814771"/>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19" action="ppaction://hlinksldjump"/>
            <a:extLst>
              <a:ext uri="{FF2B5EF4-FFF2-40B4-BE49-F238E27FC236}">
                <a16:creationId xmlns:a16="http://schemas.microsoft.com/office/drawing/2014/main" id="{172D1B45-3F52-362D-8C08-E02CDB788097}"/>
              </a:ext>
            </a:extLst>
          </p:cNvPr>
          <p:cNvSpPr/>
          <p:nvPr/>
        </p:nvSpPr>
        <p:spPr>
          <a:xfrm>
            <a:off x="256474" y="24631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0" action="ppaction://hlinksldjump"/>
            <a:extLst>
              <a:ext uri="{FF2B5EF4-FFF2-40B4-BE49-F238E27FC236}">
                <a16:creationId xmlns:a16="http://schemas.microsoft.com/office/drawing/2014/main" id="{8802936F-8605-3603-6440-1A976DEC7413}"/>
              </a:ext>
            </a:extLst>
          </p:cNvPr>
          <p:cNvSpPr/>
          <p:nvPr/>
        </p:nvSpPr>
        <p:spPr>
          <a:xfrm>
            <a:off x="256474" y="211472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1" action="ppaction://hlinksldjump"/>
            <a:extLst>
              <a:ext uri="{FF2B5EF4-FFF2-40B4-BE49-F238E27FC236}">
                <a16:creationId xmlns:a16="http://schemas.microsoft.com/office/drawing/2014/main" id="{45AEC146-88E4-098B-5A19-48E4B05C861A}"/>
              </a:ext>
            </a:extLst>
          </p:cNvPr>
          <p:cNvSpPr/>
          <p:nvPr/>
        </p:nvSpPr>
        <p:spPr>
          <a:xfrm>
            <a:off x="256474" y="17564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2" action="ppaction://hlinksldjump"/>
            <a:extLst>
              <a:ext uri="{FF2B5EF4-FFF2-40B4-BE49-F238E27FC236}">
                <a16:creationId xmlns:a16="http://schemas.microsoft.com/office/drawing/2014/main" id="{3022C4A4-2B1F-2C93-D79D-92CF83A4ED32}"/>
              </a:ext>
            </a:extLst>
          </p:cNvPr>
          <p:cNvSpPr/>
          <p:nvPr/>
        </p:nvSpPr>
        <p:spPr>
          <a:xfrm>
            <a:off x="256474" y="140674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3" action="ppaction://hlinksldjump"/>
            <a:extLst>
              <a:ext uri="{FF2B5EF4-FFF2-40B4-BE49-F238E27FC236}">
                <a16:creationId xmlns:a16="http://schemas.microsoft.com/office/drawing/2014/main" id="{A3C91734-F13F-335C-3DBE-58824F435C26}"/>
              </a:ext>
            </a:extLst>
          </p:cNvPr>
          <p:cNvSpPr/>
          <p:nvPr/>
        </p:nvSpPr>
        <p:spPr>
          <a:xfrm>
            <a:off x="251533" y="105659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24" action="ppaction://hlinksldjump"/>
            <a:extLst>
              <a:ext uri="{FF2B5EF4-FFF2-40B4-BE49-F238E27FC236}">
                <a16:creationId xmlns:a16="http://schemas.microsoft.com/office/drawing/2014/main" id="{DB4B57A5-2E2A-50EF-F96C-0C1C2F1FE260}"/>
              </a:ext>
            </a:extLst>
          </p:cNvPr>
          <p:cNvSpPr/>
          <p:nvPr/>
        </p:nvSpPr>
        <p:spPr>
          <a:xfrm>
            <a:off x="256474" y="72451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25" action="ppaction://hlinksldjump"/>
            <a:extLst>
              <a:ext uri="{FF2B5EF4-FFF2-40B4-BE49-F238E27FC236}">
                <a16:creationId xmlns:a16="http://schemas.microsoft.com/office/drawing/2014/main" id="{6278540A-0EE5-8525-3292-FCE7F8A5F2FF}"/>
              </a:ext>
            </a:extLst>
          </p:cNvPr>
          <p:cNvSpPr/>
          <p:nvPr/>
        </p:nvSpPr>
        <p:spPr>
          <a:xfrm>
            <a:off x="248670" y="42451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7270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0" y="-52754"/>
            <a:ext cx="12191999" cy="6910754"/>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397451" y="2313070"/>
            <a:ext cx="2197969" cy="2472056"/>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24387" y="2313070"/>
            <a:ext cx="2080010" cy="2472056"/>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4140030" y="125582"/>
            <a:ext cx="4991303" cy="6375701"/>
          </a:xfrm>
        </p:spPr>
      </p:pic>
      <p:sp>
        <p:nvSpPr>
          <p:cNvPr id="50" name="TextBox 49">
            <a:extLst>
              <a:ext uri="{FF2B5EF4-FFF2-40B4-BE49-F238E27FC236}">
                <a16:creationId xmlns:a16="http://schemas.microsoft.com/office/drawing/2014/main" id="{3F209002-E608-4BB4-4CAB-14A1A743D29F}"/>
              </a:ext>
            </a:extLst>
          </p:cNvPr>
          <p:cNvSpPr txBox="1"/>
          <p:nvPr/>
        </p:nvSpPr>
        <p:spPr>
          <a:xfrm>
            <a:off x="617999" y="985059"/>
            <a:ext cx="3428977" cy="4770537"/>
          </a:xfrm>
          <a:prstGeom prst="rect">
            <a:avLst/>
          </a:prstGeom>
          <a:noFill/>
        </p:spPr>
        <p:txBody>
          <a:bodyPr wrap="square" rtlCol="0">
            <a:spAutoFit/>
          </a:bodyPr>
          <a:lstStyle/>
          <a:p>
            <a:pPr algn="l"/>
            <a:r>
              <a:rPr lang="en-US" sz="1600" b="0" i="0" dirty="0">
                <a:solidFill>
                  <a:schemeClr val="bg1"/>
                </a:solidFill>
                <a:effectLst/>
                <a:latin typeface="Söhne"/>
              </a:rPr>
              <a:t>The "</a:t>
            </a:r>
            <a:r>
              <a:rPr lang="en-US" sz="1600" b="0" i="0" dirty="0" err="1">
                <a:solidFill>
                  <a:schemeClr val="bg1"/>
                </a:solidFill>
                <a:effectLst/>
                <a:latin typeface="Söhne"/>
              </a:rPr>
              <a:t>IncomePerState</a:t>
            </a:r>
            <a:r>
              <a:rPr lang="en-US" sz="1600" b="0" i="0" dirty="0">
                <a:solidFill>
                  <a:schemeClr val="bg1"/>
                </a:solidFill>
                <a:effectLst/>
                <a:latin typeface="Söhne"/>
              </a:rPr>
              <a:t>" </a:t>
            </a:r>
            <a:r>
              <a:rPr lang="en-US" sz="1600" b="0" i="0" dirty="0" err="1">
                <a:solidFill>
                  <a:schemeClr val="bg1"/>
                </a:solidFill>
                <a:effectLst/>
                <a:latin typeface="Söhne"/>
              </a:rPr>
              <a:t>treemap</a:t>
            </a:r>
            <a:r>
              <a:rPr lang="en-US" sz="1600" b="0" i="0" dirty="0">
                <a:solidFill>
                  <a:schemeClr val="bg1"/>
                </a:solidFill>
                <a:effectLst/>
                <a:latin typeface="Söhne"/>
              </a:rPr>
              <a:t> illustrates loan income distribution across the U.S.:</a:t>
            </a:r>
          </a:p>
          <a:p>
            <a:pPr algn="l">
              <a:buFont typeface="Arial" panose="020B0604020202020204" pitchFamily="34" charset="0"/>
              <a:buChar char="•"/>
            </a:pPr>
            <a:r>
              <a:rPr lang="en-US" sz="1600" b="1" i="0" dirty="0">
                <a:solidFill>
                  <a:schemeClr val="bg1"/>
                </a:solidFill>
                <a:effectLst/>
                <a:latin typeface="Söhne"/>
              </a:rPr>
              <a:t>California (CA)</a:t>
            </a:r>
            <a:r>
              <a:rPr lang="en-US" sz="1600" b="0" i="0" dirty="0">
                <a:solidFill>
                  <a:schemeClr val="bg1"/>
                </a:solidFill>
                <a:effectLst/>
                <a:latin typeface="Söhne"/>
              </a:rPr>
              <a:t>: Leads with $510 million, underscoring its pivotal role in the loan market.</a:t>
            </a:r>
          </a:p>
          <a:p>
            <a:pPr algn="l">
              <a:buFont typeface="Arial" panose="020B0604020202020204" pitchFamily="34" charset="0"/>
              <a:buChar char="•"/>
            </a:pPr>
            <a:r>
              <a:rPr lang="en-US" sz="1600" b="1" i="0" dirty="0">
                <a:solidFill>
                  <a:schemeClr val="bg1"/>
                </a:solidFill>
                <a:effectLst/>
                <a:latin typeface="Söhne"/>
              </a:rPr>
              <a:t>New York (NY)</a:t>
            </a:r>
            <a:r>
              <a:rPr lang="en-US" sz="1600" b="0" i="0" dirty="0">
                <a:solidFill>
                  <a:schemeClr val="bg1"/>
                </a:solidFill>
                <a:effectLst/>
                <a:latin typeface="Söhne"/>
              </a:rPr>
              <a:t>: Follows with $273 million, highlighting its significance in lending activities.</a:t>
            </a:r>
          </a:p>
          <a:p>
            <a:pPr algn="l">
              <a:buFont typeface="Arial" panose="020B0604020202020204" pitchFamily="34" charset="0"/>
              <a:buChar char="•"/>
            </a:pPr>
            <a:r>
              <a:rPr lang="en-US" sz="1600" b="1" i="0" dirty="0">
                <a:solidFill>
                  <a:schemeClr val="bg1"/>
                </a:solidFill>
                <a:effectLst/>
                <a:latin typeface="Söhne"/>
              </a:rPr>
              <a:t>Texas (TX) and Florida (FL)</a:t>
            </a:r>
            <a:r>
              <a:rPr lang="en-US" sz="1600" b="0" i="0" dirty="0">
                <a:solidFill>
                  <a:schemeClr val="bg1"/>
                </a:solidFill>
                <a:effectLst/>
                <a:latin typeface="Söhne"/>
              </a:rPr>
              <a:t>: Important markets with incomes of $200 million and $185 million, respectively.</a:t>
            </a:r>
          </a:p>
          <a:p>
            <a:pPr algn="l">
              <a:buFont typeface="Arial" panose="020B0604020202020204" pitchFamily="34" charset="0"/>
              <a:buChar char="•"/>
            </a:pPr>
            <a:r>
              <a:rPr lang="en-US" sz="1600" b="1" i="0" dirty="0">
                <a:solidFill>
                  <a:schemeClr val="bg1"/>
                </a:solidFill>
                <a:effectLst/>
                <a:latin typeface="Söhne"/>
              </a:rPr>
              <a:t>Other States</a:t>
            </a:r>
            <a:r>
              <a:rPr lang="en-US" sz="1600" b="0" i="0" dirty="0">
                <a:solidFill>
                  <a:schemeClr val="bg1"/>
                </a:solidFill>
                <a:effectLst/>
                <a:latin typeface="Söhne"/>
              </a:rPr>
              <a:t>: Including IL, VA, and MA, display varying income levels, down to $12 million in NH.</a:t>
            </a:r>
          </a:p>
          <a:p>
            <a:pPr algn="l"/>
            <a:r>
              <a:rPr lang="en-US" sz="1600" b="0" i="0" dirty="0">
                <a:solidFill>
                  <a:schemeClr val="bg1"/>
                </a:solidFill>
                <a:effectLst/>
                <a:latin typeface="Söhne"/>
              </a:rPr>
              <a:t>This shows CA and NY as key income generators, pointing to areas of market strength and potential growth opportunities.</a:t>
            </a:r>
          </a:p>
        </p:txBody>
      </p:sp>
      <p:cxnSp>
        <p:nvCxnSpPr>
          <p:cNvPr id="2" name="Straight Connector 1">
            <a:extLst>
              <a:ext uri="{FF2B5EF4-FFF2-40B4-BE49-F238E27FC236}">
                <a16:creationId xmlns:a16="http://schemas.microsoft.com/office/drawing/2014/main" id="{4FCB9A14-F65D-05DA-729E-12838F195CE2}"/>
              </a:ext>
            </a:extLst>
          </p:cNvPr>
          <p:cNvCxnSpPr>
            <a:cxnSpLocks/>
          </p:cNvCxnSpPr>
          <p:nvPr/>
        </p:nvCxnSpPr>
        <p:spPr>
          <a:xfrm>
            <a:off x="334198" y="115535"/>
            <a:ext cx="0" cy="66068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DAC5329A-238B-FE69-DA1C-16FFE3CDFBF9}"/>
              </a:ext>
            </a:extLst>
          </p:cNvPr>
          <p:cNvSpPr/>
          <p:nvPr/>
        </p:nvSpPr>
        <p:spPr>
          <a:xfrm>
            <a:off x="252506" y="1610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B770262F-60E5-31A7-B285-49967CCD2E1C}"/>
              </a:ext>
            </a:extLst>
          </p:cNvPr>
          <p:cNvSpPr/>
          <p:nvPr/>
        </p:nvSpPr>
        <p:spPr>
          <a:xfrm>
            <a:off x="247129" y="50804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D5E650B9-414C-EB88-DF8D-01877786883C}"/>
              </a:ext>
            </a:extLst>
          </p:cNvPr>
          <p:cNvSpPr/>
          <p:nvPr/>
        </p:nvSpPr>
        <p:spPr>
          <a:xfrm>
            <a:off x="256474" y="308867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A4ACA396-7503-F52F-CD89-8CF1D190C30F}"/>
              </a:ext>
            </a:extLst>
          </p:cNvPr>
          <p:cNvSpPr/>
          <p:nvPr/>
        </p:nvSpPr>
        <p:spPr>
          <a:xfrm>
            <a:off x="247129" y="6083900"/>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47E641B8-C30A-5F3A-434D-3CB55D8990C6}"/>
              </a:ext>
            </a:extLst>
          </p:cNvPr>
          <p:cNvSpPr/>
          <p:nvPr/>
        </p:nvSpPr>
        <p:spPr>
          <a:xfrm>
            <a:off x="257717" y="6420162"/>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0AF4E1EA-D65F-9E75-B7A3-BA71B5DDC52A}"/>
              </a:ext>
            </a:extLst>
          </p:cNvPr>
          <p:cNvSpPr/>
          <p:nvPr/>
        </p:nvSpPr>
        <p:spPr>
          <a:xfrm>
            <a:off x="247129" y="575843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44A00654-C57B-12B3-000B-D4518736F121}"/>
              </a:ext>
            </a:extLst>
          </p:cNvPr>
          <p:cNvSpPr/>
          <p:nvPr/>
        </p:nvSpPr>
        <p:spPr>
          <a:xfrm>
            <a:off x="248670" y="543703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C12870B8-9093-F816-6521-7ABD8BCBFD15}"/>
              </a:ext>
            </a:extLst>
          </p:cNvPr>
          <p:cNvSpPr/>
          <p:nvPr/>
        </p:nvSpPr>
        <p:spPr>
          <a:xfrm>
            <a:off x="256474" y="478658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hlinkClick r:id="rId14" action="ppaction://hlinksldjump"/>
            <a:extLst>
              <a:ext uri="{FF2B5EF4-FFF2-40B4-BE49-F238E27FC236}">
                <a16:creationId xmlns:a16="http://schemas.microsoft.com/office/drawing/2014/main" id="{7E4ED32E-46FB-61F4-79BA-4A70FCC5AACF}"/>
              </a:ext>
            </a:extLst>
          </p:cNvPr>
          <p:cNvSpPr/>
          <p:nvPr/>
        </p:nvSpPr>
        <p:spPr>
          <a:xfrm>
            <a:off x="248670" y="446518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68E4C57A-2277-C9B5-5E79-CD769E3D06DF}"/>
              </a:ext>
            </a:extLst>
          </p:cNvPr>
          <p:cNvSpPr/>
          <p:nvPr/>
        </p:nvSpPr>
        <p:spPr>
          <a:xfrm>
            <a:off x="197642" y="4045664"/>
            <a:ext cx="246888" cy="24688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8618EC1C-9E6B-301B-FFB0-E192AD681D44}"/>
              </a:ext>
            </a:extLst>
          </p:cNvPr>
          <p:cNvSpPr/>
          <p:nvPr/>
        </p:nvSpPr>
        <p:spPr>
          <a:xfrm>
            <a:off x="248670" y="37578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878A2CBD-3E68-0389-5088-15E8E85033FC}"/>
              </a:ext>
            </a:extLst>
          </p:cNvPr>
          <p:cNvSpPr/>
          <p:nvPr/>
        </p:nvSpPr>
        <p:spPr>
          <a:xfrm>
            <a:off x="248670" y="3417604"/>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8" action="ppaction://hlinksldjump"/>
            <a:extLst>
              <a:ext uri="{FF2B5EF4-FFF2-40B4-BE49-F238E27FC236}">
                <a16:creationId xmlns:a16="http://schemas.microsoft.com/office/drawing/2014/main" id="{2244270F-B6D2-96A1-7101-3732BA72891D}"/>
              </a:ext>
            </a:extLst>
          </p:cNvPr>
          <p:cNvSpPr/>
          <p:nvPr/>
        </p:nvSpPr>
        <p:spPr>
          <a:xfrm>
            <a:off x="256474" y="2814771"/>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19" action="ppaction://hlinksldjump"/>
            <a:extLst>
              <a:ext uri="{FF2B5EF4-FFF2-40B4-BE49-F238E27FC236}">
                <a16:creationId xmlns:a16="http://schemas.microsoft.com/office/drawing/2014/main" id="{E76ED206-AE3B-098E-9669-1B95414FC68B}"/>
              </a:ext>
            </a:extLst>
          </p:cNvPr>
          <p:cNvSpPr/>
          <p:nvPr/>
        </p:nvSpPr>
        <p:spPr>
          <a:xfrm>
            <a:off x="256474" y="24631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0" action="ppaction://hlinksldjump"/>
            <a:extLst>
              <a:ext uri="{FF2B5EF4-FFF2-40B4-BE49-F238E27FC236}">
                <a16:creationId xmlns:a16="http://schemas.microsoft.com/office/drawing/2014/main" id="{3B91847A-3BB3-1D8C-0587-693AAA7F01A0}"/>
              </a:ext>
            </a:extLst>
          </p:cNvPr>
          <p:cNvSpPr/>
          <p:nvPr/>
        </p:nvSpPr>
        <p:spPr>
          <a:xfrm>
            <a:off x="256474" y="211472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1" action="ppaction://hlinksldjump"/>
            <a:extLst>
              <a:ext uri="{FF2B5EF4-FFF2-40B4-BE49-F238E27FC236}">
                <a16:creationId xmlns:a16="http://schemas.microsoft.com/office/drawing/2014/main" id="{E267EF1E-99EC-EAD9-6050-68E7994343BD}"/>
              </a:ext>
            </a:extLst>
          </p:cNvPr>
          <p:cNvSpPr/>
          <p:nvPr/>
        </p:nvSpPr>
        <p:spPr>
          <a:xfrm>
            <a:off x="256474" y="17564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2" action="ppaction://hlinksldjump"/>
            <a:extLst>
              <a:ext uri="{FF2B5EF4-FFF2-40B4-BE49-F238E27FC236}">
                <a16:creationId xmlns:a16="http://schemas.microsoft.com/office/drawing/2014/main" id="{88F94AC4-2467-533A-D564-5817E761D93D}"/>
              </a:ext>
            </a:extLst>
          </p:cNvPr>
          <p:cNvSpPr/>
          <p:nvPr/>
        </p:nvSpPr>
        <p:spPr>
          <a:xfrm>
            <a:off x="256474" y="140674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3" action="ppaction://hlinksldjump"/>
            <a:extLst>
              <a:ext uri="{FF2B5EF4-FFF2-40B4-BE49-F238E27FC236}">
                <a16:creationId xmlns:a16="http://schemas.microsoft.com/office/drawing/2014/main" id="{50E27869-E6B1-3704-A57B-B9DFA4E68DEB}"/>
              </a:ext>
            </a:extLst>
          </p:cNvPr>
          <p:cNvSpPr/>
          <p:nvPr/>
        </p:nvSpPr>
        <p:spPr>
          <a:xfrm>
            <a:off x="251533" y="105659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24" action="ppaction://hlinksldjump"/>
            <a:extLst>
              <a:ext uri="{FF2B5EF4-FFF2-40B4-BE49-F238E27FC236}">
                <a16:creationId xmlns:a16="http://schemas.microsoft.com/office/drawing/2014/main" id="{3C5AF83D-3D2F-4143-AEE1-9C06D10CCFA7}"/>
              </a:ext>
            </a:extLst>
          </p:cNvPr>
          <p:cNvSpPr/>
          <p:nvPr/>
        </p:nvSpPr>
        <p:spPr>
          <a:xfrm>
            <a:off x="256474" y="72451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25" action="ppaction://hlinksldjump"/>
            <a:extLst>
              <a:ext uri="{FF2B5EF4-FFF2-40B4-BE49-F238E27FC236}">
                <a16:creationId xmlns:a16="http://schemas.microsoft.com/office/drawing/2014/main" id="{47A22AE4-7DB2-83B4-4BA0-74FBDC0B5D0D}"/>
              </a:ext>
            </a:extLst>
          </p:cNvPr>
          <p:cNvSpPr/>
          <p:nvPr/>
        </p:nvSpPr>
        <p:spPr>
          <a:xfrm>
            <a:off x="248670" y="42451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1004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8000" b="-108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90435" y="-52754"/>
            <a:ext cx="12282434" cy="6910754"/>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397451" y="2313070"/>
            <a:ext cx="2197969" cy="2472056"/>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24387" y="2313070"/>
            <a:ext cx="2080010" cy="2472056"/>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4140030" y="125582"/>
            <a:ext cx="4991303" cy="6450027"/>
          </a:xfrm>
        </p:spPr>
      </p:pic>
      <p:sp>
        <p:nvSpPr>
          <p:cNvPr id="50" name="TextBox 49">
            <a:extLst>
              <a:ext uri="{FF2B5EF4-FFF2-40B4-BE49-F238E27FC236}">
                <a16:creationId xmlns:a16="http://schemas.microsoft.com/office/drawing/2014/main" id="{3F209002-E608-4BB4-4CAB-14A1A743D29F}"/>
              </a:ext>
            </a:extLst>
          </p:cNvPr>
          <p:cNvSpPr txBox="1"/>
          <p:nvPr/>
        </p:nvSpPr>
        <p:spPr>
          <a:xfrm>
            <a:off x="606836" y="879963"/>
            <a:ext cx="3481219" cy="5078313"/>
          </a:xfrm>
          <a:prstGeom prst="rect">
            <a:avLst/>
          </a:prstGeom>
          <a:noFill/>
        </p:spPr>
        <p:txBody>
          <a:bodyPr wrap="square" rtlCol="0">
            <a:spAutoFit/>
          </a:bodyPr>
          <a:lstStyle/>
          <a:p>
            <a:pPr algn="l"/>
            <a:r>
              <a:rPr lang="en-US" b="0" i="0" dirty="0">
                <a:solidFill>
                  <a:schemeClr val="bg1"/>
                </a:solidFill>
                <a:effectLst/>
                <a:latin typeface="Söhne"/>
              </a:rPr>
              <a:t>The "</a:t>
            </a:r>
            <a:r>
              <a:rPr lang="en-US" b="0" i="0" dirty="0" err="1">
                <a:solidFill>
                  <a:schemeClr val="bg1"/>
                </a:solidFill>
                <a:effectLst/>
                <a:latin typeface="Söhne"/>
              </a:rPr>
              <a:t>AvgDtiPerState</a:t>
            </a:r>
            <a:r>
              <a:rPr lang="en-US" b="0" i="0" dirty="0">
                <a:solidFill>
                  <a:schemeClr val="bg1"/>
                </a:solidFill>
                <a:effectLst/>
                <a:latin typeface="Söhne"/>
              </a:rPr>
              <a:t>" map details the debt-to-income (DTI) ratio landscape across the U.S.:</a:t>
            </a:r>
          </a:p>
          <a:p>
            <a:pPr algn="l">
              <a:buFont typeface="Arial" panose="020B0604020202020204" pitchFamily="34" charset="0"/>
              <a:buChar char="•"/>
            </a:pPr>
            <a:r>
              <a:rPr lang="en-US" b="1" i="0" dirty="0">
                <a:solidFill>
                  <a:schemeClr val="bg1"/>
                </a:solidFill>
                <a:effectLst/>
                <a:latin typeface="Söhne"/>
              </a:rPr>
              <a:t>High DTI States</a:t>
            </a:r>
            <a:r>
              <a:rPr lang="en-US" b="0" i="0" dirty="0">
                <a:solidFill>
                  <a:schemeClr val="bg1"/>
                </a:solidFill>
                <a:effectLst/>
                <a:latin typeface="Söhne"/>
              </a:rPr>
              <a:t>: CO and NE stand out with the highest DTIs, suggesting greater borrower debt relative to income.</a:t>
            </a:r>
          </a:p>
          <a:p>
            <a:pPr algn="l">
              <a:buFont typeface="Arial" panose="020B0604020202020204" pitchFamily="34" charset="0"/>
              <a:buChar char="•"/>
            </a:pPr>
            <a:r>
              <a:rPr lang="en-US" b="1" i="0" dirty="0">
                <a:solidFill>
                  <a:schemeClr val="bg1"/>
                </a:solidFill>
                <a:effectLst/>
                <a:latin typeface="Söhne"/>
              </a:rPr>
              <a:t>Mid-Range DTI States</a:t>
            </a:r>
            <a:r>
              <a:rPr lang="en-US" b="0" i="0" dirty="0">
                <a:solidFill>
                  <a:schemeClr val="bg1"/>
                </a:solidFill>
                <a:effectLst/>
                <a:latin typeface="Söhne"/>
              </a:rPr>
              <a:t>: Includes CA, TX, and NY, indicating moderate indebtedness.</a:t>
            </a:r>
          </a:p>
          <a:p>
            <a:pPr algn="l">
              <a:buFont typeface="Arial" panose="020B0604020202020204" pitchFamily="34" charset="0"/>
              <a:buChar char="•"/>
            </a:pPr>
            <a:r>
              <a:rPr lang="en-US" b="1" i="0" dirty="0">
                <a:solidFill>
                  <a:schemeClr val="bg1"/>
                </a:solidFill>
                <a:effectLst/>
                <a:latin typeface="Söhne"/>
              </a:rPr>
              <a:t>Low DTI States</a:t>
            </a:r>
            <a:r>
              <a:rPr lang="en-US" b="0" i="0" dirty="0">
                <a:solidFill>
                  <a:schemeClr val="bg1"/>
                </a:solidFill>
                <a:effectLst/>
                <a:latin typeface="Söhne"/>
              </a:rPr>
              <a:t>: TN showcases the lowest DTI, with FL and MS also on the lower end, hinting at lesser debt burdens.</a:t>
            </a:r>
          </a:p>
          <a:p>
            <a:pPr algn="l"/>
            <a:r>
              <a:rPr lang="en-US" b="0" i="0" dirty="0">
                <a:solidFill>
                  <a:schemeClr val="bg1"/>
                </a:solidFill>
                <a:effectLst/>
                <a:latin typeface="Söhne"/>
              </a:rPr>
              <a:t>This distribution highlights the variance in financial stress by region, aiding in risk assessment and strategic lending decisions.</a:t>
            </a:r>
          </a:p>
        </p:txBody>
      </p:sp>
      <p:cxnSp>
        <p:nvCxnSpPr>
          <p:cNvPr id="2" name="Straight Connector 1">
            <a:extLst>
              <a:ext uri="{FF2B5EF4-FFF2-40B4-BE49-F238E27FC236}">
                <a16:creationId xmlns:a16="http://schemas.microsoft.com/office/drawing/2014/main" id="{48B1B900-158C-3C00-85DC-843062A8643C}"/>
              </a:ext>
            </a:extLst>
          </p:cNvPr>
          <p:cNvCxnSpPr>
            <a:cxnSpLocks/>
          </p:cNvCxnSpPr>
          <p:nvPr/>
        </p:nvCxnSpPr>
        <p:spPr>
          <a:xfrm>
            <a:off x="334198" y="115535"/>
            <a:ext cx="0" cy="66068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F438C293-FA45-0848-51B8-3EF417831B7E}"/>
              </a:ext>
            </a:extLst>
          </p:cNvPr>
          <p:cNvSpPr/>
          <p:nvPr/>
        </p:nvSpPr>
        <p:spPr>
          <a:xfrm>
            <a:off x="252506" y="1610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8A902064-384E-5BC2-7592-63904FDDC244}"/>
              </a:ext>
            </a:extLst>
          </p:cNvPr>
          <p:cNvSpPr/>
          <p:nvPr/>
        </p:nvSpPr>
        <p:spPr>
          <a:xfrm>
            <a:off x="247129" y="50804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DC9575E3-2FEE-C325-C307-6F2F5948A3E1}"/>
              </a:ext>
            </a:extLst>
          </p:cNvPr>
          <p:cNvSpPr/>
          <p:nvPr/>
        </p:nvSpPr>
        <p:spPr>
          <a:xfrm>
            <a:off x="256474" y="308867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925E9374-4443-4295-5B5C-8297E0476E0D}"/>
              </a:ext>
            </a:extLst>
          </p:cNvPr>
          <p:cNvSpPr/>
          <p:nvPr/>
        </p:nvSpPr>
        <p:spPr>
          <a:xfrm>
            <a:off x="247129" y="6083900"/>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EF916934-CBA5-0047-4117-1DABC794D66B}"/>
              </a:ext>
            </a:extLst>
          </p:cNvPr>
          <p:cNvSpPr/>
          <p:nvPr/>
        </p:nvSpPr>
        <p:spPr>
          <a:xfrm>
            <a:off x="257717" y="6420162"/>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D148353D-E2BF-76BD-E951-48084137899A}"/>
              </a:ext>
            </a:extLst>
          </p:cNvPr>
          <p:cNvSpPr/>
          <p:nvPr/>
        </p:nvSpPr>
        <p:spPr>
          <a:xfrm>
            <a:off x="247129" y="575843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FB89F548-B7FF-890A-C8E0-86505CEAC42A}"/>
              </a:ext>
            </a:extLst>
          </p:cNvPr>
          <p:cNvSpPr/>
          <p:nvPr/>
        </p:nvSpPr>
        <p:spPr>
          <a:xfrm>
            <a:off x="248670" y="543703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B0BC770E-3EF1-ED1A-52C5-D9A90BBD2451}"/>
              </a:ext>
            </a:extLst>
          </p:cNvPr>
          <p:cNvSpPr/>
          <p:nvPr/>
        </p:nvSpPr>
        <p:spPr>
          <a:xfrm>
            <a:off x="256474" y="478658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hlinkClick r:id="rId14" action="ppaction://hlinksldjump"/>
            <a:extLst>
              <a:ext uri="{FF2B5EF4-FFF2-40B4-BE49-F238E27FC236}">
                <a16:creationId xmlns:a16="http://schemas.microsoft.com/office/drawing/2014/main" id="{90A82949-F06C-5367-2060-B4551EE59D7E}"/>
              </a:ext>
            </a:extLst>
          </p:cNvPr>
          <p:cNvSpPr/>
          <p:nvPr/>
        </p:nvSpPr>
        <p:spPr>
          <a:xfrm>
            <a:off x="197642" y="4405467"/>
            <a:ext cx="246888" cy="24688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24C1A16B-F6BE-22E5-1F50-CC7D5B3F7F2B}"/>
              </a:ext>
            </a:extLst>
          </p:cNvPr>
          <p:cNvSpPr/>
          <p:nvPr/>
        </p:nvSpPr>
        <p:spPr>
          <a:xfrm>
            <a:off x="256474" y="41163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81EED34D-B2F4-56D8-D033-DB6C53ABA7BF}"/>
              </a:ext>
            </a:extLst>
          </p:cNvPr>
          <p:cNvSpPr/>
          <p:nvPr/>
        </p:nvSpPr>
        <p:spPr>
          <a:xfrm>
            <a:off x="248670" y="37578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B14DD9B0-B6C7-284E-6A6B-8AE4498AD79F}"/>
              </a:ext>
            </a:extLst>
          </p:cNvPr>
          <p:cNvSpPr/>
          <p:nvPr/>
        </p:nvSpPr>
        <p:spPr>
          <a:xfrm>
            <a:off x="248670" y="3417604"/>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8" action="ppaction://hlinksldjump"/>
            <a:extLst>
              <a:ext uri="{FF2B5EF4-FFF2-40B4-BE49-F238E27FC236}">
                <a16:creationId xmlns:a16="http://schemas.microsoft.com/office/drawing/2014/main" id="{C623EC8C-33F0-42D9-9CE0-4E4D86D2244C}"/>
              </a:ext>
            </a:extLst>
          </p:cNvPr>
          <p:cNvSpPr/>
          <p:nvPr/>
        </p:nvSpPr>
        <p:spPr>
          <a:xfrm>
            <a:off x="256474" y="2814771"/>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19" action="ppaction://hlinksldjump"/>
            <a:extLst>
              <a:ext uri="{FF2B5EF4-FFF2-40B4-BE49-F238E27FC236}">
                <a16:creationId xmlns:a16="http://schemas.microsoft.com/office/drawing/2014/main" id="{48FA6D1B-54A9-F04D-B94B-448B70BBB517}"/>
              </a:ext>
            </a:extLst>
          </p:cNvPr>
          <p:cNvSpPr/>
          <p:nvPr/>
        </p:nvSpPr>
        <p:spPr>
          <a:xfrm>
            <a:off x="256474" y="24631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0" action="ppaction://hlinksldjump"/>
            <a:extLst>
              <a:ext uri="{FF2B5EF4-FFF2-40B4-BE49-F238E27FC236}">
                <a16:creationId xmlns:a16="http://schemas.microsoft.com/office/drawing/2014/main" id="{9BEB1253-BCD8-70DF-FF5D-DEB67FE896DF}"/>
              </a:ext>
            </a:extLst>
          </p:cNvPr>
          <p:cNvSpPr/>
          <p:nvPr/>
        </p:nvSpPr>
        <p:spPr>
          <a:xfrm>
            <a:off x="256474" y="211472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1" action="ppaction://hlinksldjump"/>
            <a:extLst>
              <a:ext uri="{FF2B5EF4-FFF2-40B4-BE49-F238E27FC236}">
                <a16:creationId xmlns:a16="http://schemas.microsoft.com/office/drawing/2014/main" id="{25BAC60B-5327-0A33-5280-14DB4612BAE7}"/>
              </a:ext>
            </a:extLst>
          </p:cNvPr>
          <p:cNvSpPr/>
          <p:nvPr/>
        </p:nvSpPr>
        <p:spPr>
          <a:xfrm>
            <a:off x="256474" y="17564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2" action="ppaction://hlinksldjump"/>
            <a:extLst>
              <a:ext uri="{FF2B5EF4-FFF2-40B4-BE49-F238E27FC236}">
                <a16:creationId xmlns:a16="http://schemas.microsoft.com/office/drawing/2014/main" id="{C8342899-21AF-42EC-F1D5-2D4EE0D5D7BE}"/>
              </a:ext>
            </a:extLst>
          </p:cNvPr>
          <p:cNvSpPr/>
          <p:nvPr/>
        </p:nvSpPr>
        <p:spPr>
          <a:xfrm>
            <a:off x="256474" y="140674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3" action="ppaction://hlinksldjump"/>
            <a:extLst>
              <a:ext uri="{FF2B5EF4-FFF2-40B4-BE49-F238E27FC236}">
                <a16:creationId xmlns:a16="http://schemas.microsoft.com/office/drawing/2014/main" id="{5B6A4EDD-6FCF-B999-F0C6-8A92C6A738EF}"/>
              </a:ext>
            </a:extLst>
          </p:cNvPr>
          <p:cNvSpPr/>
          <p:nvPr/>
        </p:nvSpPr>
        <p:spPr>
          <a:xfrm>
            <a:off x="251533" y="105659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24" action="ppaction://hlinksldjump"/>
            <a:extLst>
              <a:ext uri="{FF2B5EF4-FFF2-40B4-BE49-F238E27FC236}">
                <a16:creationId xmlns:a16="http://schemas.microsoft.com/office/drawing/2014/main" id="{A239E246-DAEB-71B3-0E9A-B8C64F4E6EA6}"/>
              </a:ext>
            </a:extLst>
          </p:cNvPr>
          <p:cNvSpPr/>
          <p:nvPr/>
        </p:nvSpPr>
        <p:spPr>
          <a:xfrm>
            <a:off x="256474" y="72451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25" action="ppaction://hlinksldjump"/>
            <a:extLst>
              <a:ext uri="{FF2B5EF4-FFF2-40B4-BE49-F238E27FC236}">
                <a16:creationId xmlns:a16="http://schemas.microsoft.com/office/drawing/2014/main" id="{F1808AC0-F61D-0F74-CF8B-CD59018409B1}"/>
              </a:ext>
            </a:extLst>
          </p:cNvPr>
          <p:cNvSpPr/>
          <p:nvPr/>
        </p:nvSpPr>
        <p:spPr>
          <a:xfrm>
            <a:off x="248670" y="42451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6989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80387" y="-52754"/>
            <a:ext cx="12272386" cy="6910754"/>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397451" y="2313070"/>
            <a:ext cx="2197969" cy="2472056"/>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24387" y="2313070"/>
            <a:ext cx="2080010" cy="2472056"/>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4140030" y="125582"/>
            <a:ext cx="4991303" cy="6450027"/>
          </a:xfrm>
        </p:spPr>
      </p:pic>
      <p:sp>
        <p:nvSpPr>
          <p:cNvPr id="50" name="TextBox 49">
            <a:extLst>
              <a:ext uri="{FF2B5EF4-FFF2-40B4-BE49-F238E27FC236}">
                <a16:creationId xmlns:a16="http://schemas.microsoft.com/office/drawing/2014/main" id="{3F209002-E608-4BB4-4CAB-14A1A743D29F}"/>
              </a:ext>
            </a:extLst>
          </p:cNvPr>
          <p:cNvSpPr txBox="1"/>
          <p:nvPr/>
        </p:nvSpPr>
        <p:spPr>
          <a:xfrm>
            <a:off x="562129" y="1068168"/>
            <a:ext cx="3473413" cy="4524315"/>
          </a:xfrm>
          <a:prstGeom prst="rect">
            <a:avLst/>
          </a:prstGeom>
          <a:noFill/>
        </p:spPr>
        <p:txBody>
          <a:bodyPr wrap="square" rtlCol="0">
            <a:spAutoFit/>
          </a:bodyPr>
          <a:lstStyle/>
          <a:p>
            <a:pPr algn="l"/>
            <a:r>
              <a:rPr lang="en-US" b="0" i="0" dirty="0">
                <a:solidFill>
                  <a:schemeClr val="bg1"/>
                </a:solidFill>
                <a:effectLst/>
                <a:latin typeface="Söhne"/>
              </a:rPr>
              <a:t>The "GradeEffects1" line graph elucidates two key loan metrics across grades A to G:</a:t>
            </a:r>
          </a:p>
          <a:p>
            <a:pPr algn="l">
              <a:buFont typeface="Arial" panose="020B0604020202020204" pitchFamily="34" charset="0"/>
              <a:buChar char="•"/>
            </a:pPr>
            <a:r>
              <a:rPr lang="en-US" b="1" i="0" dirty="0">
                <a:solidFill>
                  <a:schemeClr val="bg1"/>
                </a:solidFill>
                <a:effectLst/>
                <a:latin typeface="Söhne"/>
              </a:rPr>
              <a:t>Inquiries Last 6 Months</a:t>
            </a:r>
            <a:r>
              <a:rPr lang="en-US" b="0" i="0" dirty="0">
                <a:solidFill>
                  <a:schemeClr val="bg1"/>
                </a:solidFill>
                <a:effectLst/>
                <a:latin typeface="Söhne"/>
              </a:rPr>
              <a:t>: Exhibits an upward trend, peaking at grade E, indicating increased credit-seeking behavior in mid-grades.</a:t>
            </a:r>
          </a:p>
          <a:p>
            <a:pPr algn="l">
              <a:buFont typeface="Arial" panose="020B0604020202020204" pitchFamily="34" charset="0"/>
              <a:buChar char="•"/>
            </a:pPr>
            <a:r>
              <a:rPr lang="en-US" b="1" i="0" dirty="0">
                <a:solidFill>
                  <a:schemeClr val="bg1"/>
                </a:solidFill>
                <a:effectLst/>
                <a:latin typeface="Söhne"/>
              </a:rPr>
              <a:t>Delinquencies Past 2 Years</a:t>
            </a:r>
            <a:r>
              <a:rPr lang="en-US" b="0" i="0" dirty="0">
                <a:solidFill>
                  <a:schemeClr val="bg1"/>
                </a:solidFill>
                <a:effectLst/>
                <a:latin typeface="Söhne"/>
              </a:rPr>
              <a:t>: Shows a general increase in delinquencies with lower grades, highlighting higher risk in grades D to G.</a:t>
            </a:r>
          </a:p>
          <a:p>
            <a:pPr algn="l"/>
            <a:r>
              <a:rPr lang="en-US" b="0" i="0" dirty="0">
                <a:solidFill>
                  <a:schemeClr val="bg1"/>
                </a:solidFill>
                <a:effectLst/>
                <a:latin typeface="Söhne"/>
              </a:rPr>
              <a:t>This suggests lower-grade borrowers exhibit more credit inquiries and delinquencies, vital for enhancing risk assessment and refining underwriting standards.</a:t>
            </a:r>
          </a:p>
        </p:txBody>
      </p:sp>
      <p:cxnSp>
        <p:nvCxnSpPr>
          <p:cNvPr id="2" name="Straight Connector 1">
            <a:extLst>
              <a:ext uri="{FF2B5EF4-FFF2-40B4-BE49-F238E27FC236}">
                <a16:creationId xmlns:a16="http://schemas.microsoft.com/office/drawing/2014/main" id="{C64043E1-90F2-9A3D-DF82-C81AD4F253E4}"/>
              </a:ext>
            </a:extLst>
          </p:cNvPr>
          <p:cNvCxnSpPr>
            <a:cxnSpLocks/>
          </p:cNvCxnSpPr>
          <p:nvPr/>
        </p:nvCxnSpPr>
        <p:spPr>
          <a:xfrm>
            <a:off x="334198" y="115535"/>
            <a:ext cx="0" cy="66068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F6058E0B-9D09-2A9F-DD8C-0D5A5C842197}"/>
              </a:ext>
            </a:extLst>
          </p:cNvPr>
          <p:cNvSpPr/>
          <p:nvPr/>
        </p:nvSpPr>
        <p:spPr>
          <a:xfrm>
            <a:off x="252506" y="1610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60304F3B-9EE4-7A74-AF32-C708587F7A1B}"/>
              </a:ext>
            </a:extLst>
          </p:cNvPr>
          <p:cNvSpPr/>
          <p:nvPr/>
        </p:nvSpPr>
        <p:spPr>
          <a:xfrm>
            <a:off x="247129" y="50804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B8D7E1D0-7221-3329-98EE-269EB357BBB5}"/>
              </a:ext>
            </a:extLst>
          </p:cNvPr>
          <p:cNvSpPr/>
          <p:nvPr/>
        </p:nvSpPr>
        <p:spPr>
          <a:xfrm>
            <a:off x="256474" y="308867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C1A1C42B-63E4-D1AD-F5B1-DAA6FCC5468B}"/>
              </a:ext>
            </a:extLst>
          </p:cNvPr>
          <p:cNvSpPr/>
          <p:nvPr/>
        </p:nvSpPr>
        <p:spPr>
          <a:xfrm>
            <a:off x="247129" y="6083900"/>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34389EDE-7206-1C43-F4C7-EB05CDD17C7B}"/>
              </a:ext>
            </a:extLst>
          </p:cNvPr>
          <p:cNvSpPr/>
          <p:nvPr/>
        </p:nvSpPr>
        <p:spPr>
          <a:xfrm>
            <a:off x="257717" y="6420162"/>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1D8072B0-7A00-1E4F-21B4-BABE154F1B18}"/>
              </a:ext>
            </a:extLst>
          </p:cNvPr>
          <p:cNvSpPr/>
          <p:nvPr/>
        </p:nvSpPr>
        <p:spPr>
          <a:xfrm>
            <a:off x="247129" y="575843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99B6D81F-AC67-F3BA-9D4C-AECB60D4FC46}"/>
              </a:ext>
            </a:extLst>
          </p:cNvPr>
          <p:cNvSpPr/>
          <p:nvPr/>
        </p:nvSpPr>
        <p:spPr>
          <a:xfrm>
            <a:off x="248670" y="543703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D16C5585-A76D-E277-74F7-999C8353730B}"/>
              </a:ext>
            </a:extLst>
          </p:cNvPr>
          <p:cNvSpPr/>
          <p:nvPr/>
        </p:nvSpPr>
        <p:spPr>
          <a:xfrm>
            <a:off x="210754" y="4727123"/>
            <a:ext cx="246888" cy="24688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hlinkClick r:id="rId14" action="ppaction://hlinksldjump"/>
            <a:extLst>
              <a:ext uri="{FF2B5EF4-FFF2-40B4-BE49-F238E27FC236}">
                <a16:creationId xmlns:a16="http://schemas.microsoft.com/office/drawing/2014/main" id="{7516C246-921E-ABA5-06CD-36370DA7DDE4}"/>
              </a:ext>
            </a:extLst>
          </p:cNvPr>
          <p:cNvSpPr/>
          <p:nvPr/>
        </p:nvSpPr>
        <p:spPr>
          <a:xfrm>
            <a:off x="248670" y="446518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33CA7498-28FD-00EA-53EE-CA4381ADD7EA}"/>
              </a:ext>
            </a:extLst>
          </p:cNvPr>
          <p:cNvSpPr/>
          <p:nvPr/>
        </p:nvSpPr>
        <p:spPr>
          <a:xfrm>
            <a:off x="256474" y="41163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9F0FA7CD-3D98-40EF-B594-79AF690062CF}"/>
              </a:ext>
            </a:extLst>
          </p:cNvPr>
          <p:cNvSpPr/>
          <p:nvPr/>
        </p:nvSpPr>
        <p:spPr>
          <a:xfrm>
            <a:off x="248670" y="37578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163AA465-2BA2-41A0-0944-A751570BBF4A}"/>
              </a:ext>
            </a:extLst>
          </p:cNvPr>
          <p:cNvSpPr/>
          <p:nvPr/>
        </p:nvSpPr>
        <p:spPr>
          <a:xfrm>
            <a:off x="248670" y="3417604"/>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8" action="ppaction://hlinksldjump"/>
            <a:extLst>
              <a:ext uri="{FF2B5EF4-FFF2-40B4-BE49-F238E27FC236}">
                <a16:creationId xmlns:a16="http://schemas.microsoft.com/office/drawing/2014/main" id="{1E2DDAB5-E3B3-59DF-7F91-21479798F13A}"/>
              </a:ext>
            </a:extLst>
          </p:cNvPr>
          <p:cNvSpPr/>
          <p:nvPr/>
        </p:nvSpPr>
        <p:spPr>
          <a:xfrm>
            <a:off x="256474" y="2814771"/>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19" action="ppaction://hlinksldjump"/>
            <a:extLst>
              <a:ext uri="{FF2B5EF4-FFF2-40B4-BE49-F238E27FC236}">
                <a16:creationId xmlns:a16="http://schemas.microsoft.com/office/drawing/2014/main" id="{FEB6B3A3-8505-2A58-C330-6D72C90AB24B}"/>
              </a:ext>
            </a:extLst>
          </p:cNvPr>
          <p:cNvSpPr/>
          <p:nvPr/>
        </p:nvSpPr>
        <p:spPr>
          <a:xfrm>
            <a:off x="256474" y="24631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0" action="ppaction://hlinksldjump"/>
            <a:extLst>
              <a:ext uri="{FF2B5EF4-FFF2-40B4-BE49-F238E27FC236}">
                <a16:creationId xmlns:a16="http://schemas.microsoft.com/office/drawing/2014/main" id="{1C2C61E1-A942-3AE9-8381-4D67FF30A338}"/>
              </a:ext>
            </a:extLst>
          </p:cNvPr>
          <p:cNvSpPr/>
          <p:nvPr/>
        </p:nvSpPr>
        <p:spPr>
          <a:xfrm>
            <a:off x="256474" y="211472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1" action="ppaction://hlinksldjump"/>
            <a:extLst>
              <a:ext uri="{FF2B5EF4-FFF2-40B4-BE49-F238E27FC236}">
                <a16:creationId xmlns:a16="http://schemas.microsoft.com/office/drawing/2014/main" id="{C8EEB7EA-A715-33C0-4B80-DC6B9D568760}"/>
              </a:ext>
            </a:extLst>
          </p:cNvPr>
          <p:cNvSpPr/>
          <p:nvPr/>
        </p:nvSpPr>
        <p:spPr>
          <a:xfrm>
            <a:off x="256474" y="17564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2" action="ppaction://hlinksldjump"/>
            <a:extLst>
              <a:ext uri="{FF2B5EF4-FFF2-40B4-BE49-F238E27FC236}">
                <a16:creationId xmlns:a16="http://schemas.microsoft.com/office/drawing/2014/main" id="{B82564BD-4397-BACF-3C96-8AC1D27F4F83}"/>
              </a:ext>
            </a:extLst>
          </p:cNvPr>
          <p:cNvSpPr/>
          <p:nvPr/>
        </p:nvSpPr>
        <p:spPr>
          <a:xfrm>
            <a:off x="256474" y="140674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3" action="ppaction://hlinksldjump"/>
            <a:extLst>
              <a:ext uri="{FF2B5EF4-FFF2-40B4-BE49-F238E27FC236}">
                <a16:creationId xmlns:a16="http://schemas.microsoft.com/office/drawing/2014/main" id="{6D4C882B-282D-26D7-1823-141BABCA2CB6}"/>
              </a:ext>
            </a:extLst>
          </p:cNvPr>
          <p:cNvSpPr/>
          <p:nvPr/>
        </p:nvSpPr>
        <p:spPr>
          <a:xfrm>
            <a:off x="251533" y="105659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24" action="ppaction://hlinksldjump"/>
            <a:extLst>
              <a:ext uri="{FF2B5EF4-FFF2-40B4-BE49-F238E27FC236}">
                <a16:creationId xmlns:a16="http://schemas.microsoft.com/office/drawing/2014/main" id="{66D7EA92-D1E0-43CA-C0CD-039A00AD0D64}"/>
              </a:ext>
            </a:extLst>
          </p:cNvPr>
          <p:cNvSpPr/>
          <p:nvPr/>
        </p:nvSpPr>
        <p:spPr>
          <a:xfrm>
            <a:off x="256474" y="72451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25" action="ppaction://hlinksldjump"/>
            <a:extLst>
              <a:ext uri="{FF2B5EF4-FFF2-40B4-BE49-F238E27FC236}">
                <a16:creationId xmlns:a16="http://schemas.microsoft.com/office/drawing/2014/main" id="{A88EEAD0-0341-9C16-50C9-6949726F1AEA}"/>
              </a:ext>
            </a:extLst>
          </p:cNvPr>
          <p:cNvSpPr/>
          <p:nvPr/>
        </p:nvSpPr>
        <p:spPr>
          <a:xfrm>
            <a:off x="248670" y="42451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4239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50725" y="-52754"/>
            <a:ext cx="12342724" cy="6910754"/>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397451" y="2313070"/>
            <a:ext cx="2197969" cy="2472056"/>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24387" y="2313070"/>
            <a:ext cx="2080010" cy="2472056"/>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4140030" y="125582"/>
            <a:ext cx="4991303" cy="6450027"/>
          </a:xfrm>
        </p:spPr>
      </p:pic>
      <p:sp>
        <p:nvSpPr>
          <p:cNvPr id="50" name="TextBox 49">
            <a:extLst>
              <a:ext uri="{FF2B5EF4-FFF2-40B4-BE49-F238E27FC236}">
                <a16:creationId xmlns:a16="http://schemas.microsoft.com/office/drawing/2014/main" id="{3F209002-E608-4BB4-4CAB-14A1A743D29F}"/>
              </a:ext>
            </a:extLst>
          </p:cNvPr>
          <p:cNvSpPr txBox="1"/>
          <p:nvPr/>
        </p:nvSpPr>
        <p:spPr>
          <a:xfrm>
            <a:off x="526021" y="316547"/>
            <a:ext cx="3544089" cy="6186309"/>
          </a:xfrm>
          <a:prstGeom prst="rect">
            <a:avLst/>
          </a:prstGeom>
          <a:noFill/>
        </p:spPr>
        <p:txBody>
          <a:bodyPr wrap="square" rtlCol="0">
            <a:spAutoFit/>
          </a:bodyPr>
          <a:lstStyle/>
          <a:p>
            <a:pPr algn="l"/>
            <a:r>
              <a:rPr lang="en-US" b="0" i="0" dirty="0">
                <a:solidFill>
                  <a:schemeClr val="bg1"/>
                </a:solidFill>
                <a:effectLst/>
                <a:latin typeface="Söhne"/>
              </a:rPr>
              <a:t>The "GradeEffects2" graph illustrates the link between loan grades and the average number of public records:</a:t>
            </a:r>
          </a:p>
          <a:p>
            <a:pPr algn="l">
              <a:buFont typeface="Arial" panose="020B0604020202020204" pitchFamily="34" charset="0"/>
              <a:buChar char="•"/>
            </a:pPr>
            <a:r>
              <a:rPr lang="en-US" b="1" i="0" dirty="0">
                <a:solidFill>
                  <a:schemeClr val="bg1"/>
                </a:solidFill>
                <a:effectLst/>
                <a:latin typeface="Söhne"/>
              </a:rPr>
              <a:t>Grade A</a:t>
            </a:r>
            <a:r>
              <a:rPr lang="en-US" b="0" i="0" dirty="0">
                <a:solidFill>
                  <a:schemeClr val="bg1"/>
                </a:solidFill>
                <a:effectLst/>
                <a:latin typeface="Söhne"/>
              </a:rPr>
              <a:t>: Shows the least public records at 1.59%, implying high-grade borrowers have cleaner financial histories.</a:t>
            </a:r>
          </a:p>
          <a:p>
            <a:pPr algn="l">
              <a:buFont typeface="Arial" panose="020B0604020202020204" pitchFamily="34" charset="0"/>
              <a:buChar char="•"/>
            </a:pPr>
            <a:r>
              <a:rPr lang="en-US" b="1" i="0" dirty="0">
                <a:solidFill>
                  <a:schemeClr val="bg1"/>
                </a:solidFill>
                <a:effectLst/>
                <a:latin typeface="Söhne"/>
              </a:rPr>
              <a:t>Grades B to F</a:t>
            </a:r>
            <a:r>
              <a:rPr lang="en-US" b="0" i="0" dirty="0">
                <a:solidFill>
                  <a:schemeClr val="bg1"/>
                </a:solidFill>
                <a:effectLst/>
                <a:latin typeface="Söhne"/>
              </a:rPr>
              <a:t>: Display a rising trend in public records, peaking at grade F with 9.06%, suggesting increased financial issues with lower grades.</a:t>
            </a:r>
          </a:p>
          <a:p>
            <a:pPr algn="l">
              <a:buFont typeface="Arial" panose="020B0604020202020204" pitchFamily="34" charset="0"/>
              <a:buChar char="•"/>
            </a:pPr>
            <a:r>
              <a:rPr lang="en-US" b="1" i="0" dirty="0">
                <a:solidFill>
                  <a:schemeClr val="bg1"/>
                </a:solidFill>
                <a:effectLst/>
                <a:latin typeface="Söhne"/>
              </a:rPr>
              <a:t>Grade G</a:t>
            </a:r>
            <a:r>
              <a:rPr lang="en-US" b="0" i="0" dirty="0">
                <a:solidFill>
                  <a:schemeClr val="bg1"/>
                </a:solidFill>
                <a:effectLst/>
                <a:latin typeface="Söhne"/>
              </a:rPr>
              <a:t>: Sees a slight decrease in records to 7.59%, hinting at data variability or specific borrower circumstances.</a:t>
            </a:r>
          </a:p>
          <a:p>
            <a:pPr algn="l"/>
            <a:r>
              <a:rPr lang="en-US" b="0" i="0" dirty="0">
                <a:solidFill>
                  <a:schemeClr val="bg1"/>
                </a:solidFill>
                <a:effectLst/>
                <a:latin typeface="Söhne"/>
              </a:rPr>
              <a:t>This indicates a correlation between lower grades and financial distress, valuable for credit risk analysis and loan decision-making.</a:t>
            </a:r>
          </a:p>
          <a:p>
            <a:endParaRPr lang="en-US" dirty="0"/>
          </a:p>
        </p:txBody>
      </p:sp>
      <p:cxnSp>
        <p:nvCxnSpPr>
          <p:cNvPr id="2" name="Straight Connector 1">
            <a:extLst>
              <a:ext uri="{FF2B5EF4-FFF2-40B4-BE49-F238E27FC236}">
                <a16:creationId xmlns:a16="http://schemas.microsoft.com/office/drawing/2014/main" id="{9123E5F2-C317-E364-F3E7-B9E96173CBA3}"/>
              </a:ext>
            </a:extLst>
          </p:cNvPr>
          <p:cNvCxnSpPr>
            <a:cxnSpLocks/>
          </p:cNvCxnSpPr>
          <p:nvPr/>
        </p:nvCxnSpPr>
        <p:spPr>
          <a:xfrm>
            <a:off x="334198" y="115535"/>
            <a:ext cx="0" cy="66068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84623FFB-8DE1-430B-D3F7-88BC6C06C3B6}"/>
              </a:ext>
            </a:extLst>
          </p:cNvPr>
          <p:cNvSpPr/>
          <p:nvPr/>
        </p:nvSpPr>
        <p:spPr>
          <a:xfrm>
            <a:off x="252506" y="1610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82E06CF2-9098-C5E8-8EBE-9305C53C92C8}"/>
              </a:ext>
            </a:extLst>
          </p:cNvPr>
          <p:cNvSpPr/>
          <p:nvPr/>
        </p:nvSpPr>
        <p:spPr>
          <a:xfrm>
            <a:off x="210754" y="5078795"/>
            <a:ext cx="246888" cy="24688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66B028E7-3DB9-51AC-5412-7CB0062DAA35}"/>
              </a:ext>
            </a:extLst>
          </p:cNvPr>
          <p:cNvSpPr/>
          <p:nvPr/>
        </p:nvSpPr>
        <p:spPr>
          <a:xfrm>
            <a:off x="256474" y="308867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6A716AF3-B87D-9A55-E6E5-4BAA1DE975C3}"/>
              </a:ext>
            </a:extLst>
          </p:cNvPr>
          <p:cNvSpPr/>
          <p:nvPr/>
        </p:nvSpPr>
        <p:spPr>
          <a:xfrm>
            <a:off x="247129" y="6083900"/>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CB3BF441-7572-D73B-B018-44B7D0F1D690}"/>
              </a:ext>
            </a:extLst>
          </p:cNvPr>
          <p:cNvSpPr/>
          <p:nvPr/>
        </p:nvSpPr>
        <p:spPr>
          <a:xfrm>
            <a:off x="257717" y="6420162"/>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C95E24F8-A43D-C55E-0709-F1FC4334804D}"/>
              </a:ext>
            </a:extLst>
          </p:cNvPr>
          <p:cNvSpPr/>
          <p:nvPr/>
        </p:nvSpPr>
        <p:spPr>
          <a:xfrm>
            <a:off x="247129" y="575843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F7B6B7C8-55CF-6796-0A1F-365FB1D601DE}"/>
              </a:ext>
            </a:extLst>
          </p:cNvPr>
          <p:cNvSpPr/>
          <p:nvPr/>
        </p:nvSpPr>
        <p:spPr>
          <a:xfrm>
            <a:off x="248670" y="543703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741BA9EB-8C9E-8744-FEE7-E1FA37BB51A3}"/>
              </a:ext>
            </a:extLst>
          </p:cNvPr>
          <p:cNvSpPr/>
          <p:nvPr/>
        </p:nvSpPr>
        <p:spPr>
          <a:xfrm>
            <a:off x="256474" y="478658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hlinkClick r:id="rId14" action="ppaction://hlinksldjump"/>
            <a:extLst>
              <a:ext uri="{FF2B5EF4-FFF2-40B4-BE49-F238E27FC236}">
                <a16:creationId xmlns:a16="http://schemas.microsoft.com/office/drawing/2014/main" id="{57D9054D-FF79-6B97-D06D-196207C36CDB}"/>
              </a:ext>
            </a:extLst>
          </p:cNvPr>
          <p:cNvSpPr/>
          <p:nvPr/>
        </p:nvSpPr>
        <p:spPr>
          <a:xfrm>
            <a:off x="248670" y="446518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DA971759-D488-8415-538C-66F28CEB2B80}"/>
              </a:ext>
            </a:extLst>
          </p:cNvPr>
          <p:cNvSpPr/>
          <p:nvPr/>
        </p:nvSpPr>
        <p:spPr>
          <a:xfrm>
            <a:off x="256474" y="41163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0EEB1211-EA3A-A446-2D5B-250E881FDEDD}"/>
              </a:ext>
            </a:extLst>
          </p:cNvPr>
          <p:cNvSpPr/>
          <p:nvPr/>
        </p:nvSpPr>
        <p:spPr>
          <a:xfrm>
            <a:off x="248670" y="37578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A1F9C970-1CCE-39EE-AF67-48775EAFFF8E}"/>
              </a:ext>
            </a:extLst>
          </p:cNvPr>
          <p:cNvSpPr/>
          <p:nvPr/>
        </p:nvSpPr>
        <p:spPr>
          <a:xfrm>
            <a:off x="248670" y="3417604"/>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8" action="ppaction://hlinksldjump"/>
            <a:extLst>
              <a:ext uri="{FF2B5EF4-FFF2-40B4-BE49-F238E27FC236}">
                <a16:creationId xmlns:a16="http://schemas.microsoft.com/office/drawing/2014/main" id="{3F1DF592-7B1A-3420-9BED-8ACB869361CE}"/>
              </a:ext>
            </a:extLst>
          </p:cNvPr>
          <p:cNvSpPr/>
          <p:nvPr/>
        </p:nvSpPr>
        <p:spPr>
          <a:xfrm>
            <a:off x="256474" y="2814771"/>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19" action="ppaction://hlinksldjump"/>
            <a:extLst>
              <a:ext uri="{FF2B5EF4-FFF2-40B4-BE49-F238E27FC236}">
                <a16:creationId xmlns:a16="http://schemas.microsoft.com/office/drawing/2014/main" id="{803871DC-F08B-3F0F-2664-81FEFC6479D9}"/>
              </a:ext>
            </a:extLst>
          </p:cNvPr>
          <p:cNvSpPr/>
          <p:nvPr/>
        </p:nvSpPr>
        <p:spPr>
          <a:xfrm>
            <a:off x="256474" y="24631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0" action="ppaction://hlinksldjump"/>
            <a:extLst>
              <a:ext uri="{FF2B5EF4-FFF2-40B4-BE49-F238E27FC236}">
                <a16:creationId xmlns:a16="http://schemas.microsoft.com/office/drawing/2014/main" id="{91B688D4-91BB-4723-8509-56D3D8CF7D66}"/>
              </a:ext>
            </a:extLst>
          </p:cNvPr>
          <p:cNvSpPr/>
          <p:nvPr/>
        </p:nvSpPr>
        <p:spPr>
          <a:xfrm>
            <a:off x="256474" y="211472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1" action="ppaction://hlinksldjump"/>
            <a:extLst>
              <a:ext uri="{FF2B5EF4-FFF2-40B4-BE49-F238E27FC236}">
                <a16:creationId xmlns:a16="http://schemas.microsoft.com/office/drawing/2014/main" id="{B915024A-123E-673A-B3E9-FB7871A05602}"/>
              </a:ext>
            </a:extLst>
          </p:cNvPr>
          <p:cNvSpPr/>
          <p:nvPr/>
        </p:nvSpPr>
        <p:spPr>
          <a:xfrm>
            <a:off x="256474" y="17564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2" action="ppaction://hlinksldjump"/>
            <a:extLst>
              <a:ext uri="{FF2B5EF4-FFF2-40B4-BE49-F238E27FC236}">
                <a16:creationId xmlns:a16="http://schemas.microsoft.com/office/drawing/2014/main" id="{BF8A97C9-6352-065A-AB62-A43443DA8C2B}"/>
              </a:ext>
            </a:extLst>
          </p:cNvPr>
          <p:cNvSpPr/>
          <p:nvPr/>
        </p:nvSpPr>
        <p:spPr>
          <a:xfrm>
            <a:off x="256474" y="140674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3" action="ppaction://hlinksldjump"/>
            <a:extLst>
              <a:ext uri="{FF2B5EF4-FFF2-40B4-BE49-F238E27FC236}">
                <a16:creationId xmlns:a16="http://schemas.microsoft.com/office/drawing/2014/main" id="{B5C1A2D3-BC4F-2EF0-BE08-F08B0F00110C}"/>
              </a:ext>
            </a:extLst>
          </p:cNvPr>
          <p:cNvSpPr/>
          <p:nvPr/>
        </p:nvSpPr>
        <p:spPr>
          <a:xfrm>
            <a:off x="251533" y="105659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24" action="ppaction://hlinksldjump"/>
            <a:extLst>
              <a:ext uri="{FF2B5EF4-FFF2-40B4-BE49-F238E27FC236}">
                <a16:creationId xmlns:a16="http://schemas.microsoft.com/office/drawing/2014/main" id="{762FA380-8251-A96E-EA40-85DD1C8624D5}"/>
              </a:ext>
            </a:extLst>
          </p:cNvPr>
          <p:cNvSpPr/>
          <p:nvPr/>
        </p:nvSpPr>
        <p:spPr>
          <a:xfrm>
            <a:off x="256474" y="72451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25" action="ppaction://hlinksldjump"/>
            <a:extLst>
              <a:ext uri="{FF2B5EF4-FFF2-40B4-BE49-F238E27FC236}">
                <a16:creationId xmlns:a16="http://schemas.microsoft.com/office/drawing/2014/main" id="{E13E2392-9B9E-53E7-72C7-7079D511CC26}"/>
              </a:ext>
            </a:extLst>
          </p:cNvPr>
          <p:cNvSpPr/>
          <p:nvPr/>
        </p:nvSpPr>
        <p:spPr>
          <a:xfrm>
            <a:off x="248670" y="42451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4767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CA335E0-7D3A-079F-3E5A-3902EAA09ABB}"/>
              </a:ext>
            </a:extLst>
          </p:cNvPr>
          <p:cNvSpPr txBox="1"/>
          <p:nvPr/>
        </p:nvSpPr>
        <p:spPr>
          <a:xfrm>
            <a:off x="373626" y="1022555"/>
            <a:ext cx="11631561" cy="4493538"/>
          </a:xfrm>
          <a:prstGeom prst="rect">
            <a:avLst/>
          </a:prstGeom>
          <a:noFill/>
        </p:spPr>
        <p:txBody>
          <a:bodyPr wrap="square" rtlCol="0">
            <a:spAutoFit/>
          </a:bodyPr>
          <a:lstStyle/>
          <a:p>
            <a:r>
              <a:rPr lang="en-US" sz="5400" b="1" dirty="0">
                <a:solidFill>
                  <a:srgbClr val="000000"/>
                </a:solidFill>
                <a:effectLst/>
                <a:latin typeface="Segoe UI" panose="020B0502040204020203" pitchFamily="34" charset="0"/>
                <a:ea typeface="Times New Roman" panose="02020603050405020304" pitchFamily="18" charset="0"/>
              </a:rPr>
              <a:t>                      Objective</a:t>
            </a:r>
          </a:p>
          <a:p>
            <a:endParaRPr lang="en-US" sz="5400" b="1" dirty="0">
              <a:solidFill>
                <a:srgbClr val="000000"/>
              </a:solidFill>
              <a:effectLst/>
              <a:latin typeface="Segoe UI" panose="020B0502040204020203" pitchFamily="34" charset="0"/>
              <a:ea typeface="Times New Roman" panose="02020603050405020304" pitchFamily="18" charset="0"/>
            </a:endParaRPr>
          </a:p>
          <a:p>
            <a:r>
              <a:rPr lang="en-US" sz="3200" dirty="0">
                <a:solidFill>
                  <a:srgbClr val="000000"/>
                </a:solidFill>
                <a:effectLst/>
                <a:latin typeface="Segoe UI" panose="020B0502040204020203" pitchFamily="34" charset="0"/>
                <a:ea typeface="Times New Roman" panose="02020603050405020304" pitchFamily="18" charset="0"/>
              </a:rPr>
              <a:t> The primary objective of the project is to analyze bank loan data to understand the underlying trends and risk factors in lending activities. It seeks to identify the drivers of loan defaults, the correlation between creditworthiness and interest rates, and the distribution of loan purposes among borrowers.</a:t>
            </a:r>
            <a:endParaRPr lang="en-US" sz="32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58351237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401934" y="-52754"/>
            <a:ext cx="12593933" cy="6910754"/>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397451" y="2313070"/>
            <a:ext cx="2197969" cy="2472056"/>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24387" y="2313070"/>
            <a:ext cx="2080010" cy="2472056"/>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4140030" y="125582"/>
            <a:ext cx="4991303" cy="6294579"/>
          </a:xfrm>
        </p:spPr>
      </p:pic>
      <p:sp>
        <p:nvSpPr>
          <p:cNvPr id="50" name="TextBox 49">
            <a:extLst>
              <a:ext uri="{FF2B5EF4-FFF2-40B4-BE49-F238E27FC236}">
                <a16:creationId xmlns:a16="http://schemas.microsoft.com/office/drawing/2014/main" id="{3F209002-E608-4BB4-4CAB-14A1A743D29F}"/>
              </a:ext>
            </a:extLst>
          </p:cNvPr>
          <p:cNvSpPr txBox="1"/>
          <p:nvPr/>
        </p:nvSpPr>
        <p:spPr>
          <a:xfrm>
            <a:off x="588752" y="751344"/>
            <a:ext cx="3465888" cy="5355312"/>
          </a:xfrm>
          <a:prstGeom prst="rect">
            <a:avLst/>
          </a:prstGeom>
          <a:noFill/>
        </p:spPr>
        <p:txBody>
          <a:bodyPr wrap="square" rtlCol="0">
            <a:spAutoFit/>
          </a:bodyPr>
          <a:lstStyle/>
          <a:p>
            <a:pPr algn="l"/>
            <a:r>
              <a:rPr lang="en-US" b="0" i="0" dirty="0">
                <a:solidFill>
                  <a:schemeClr val="bg1"/>
                </a:solidFill>
                <a:effectLst/>
                <a:latin typeface="Söhne"/>
              </a:rPr>
              <a:t>The "</a:t>
            </a:r>
            <a:r>
              <a:rPr lang="en-US" b="0" i="0" dirty="0" err="1">
                <a:solidFill>
                  <a:schemeClr val="bg1"/>
                </a:solidFill>
                <a:effectLst/>
                <a:latin typeface="Söhne"/>
              </a:rPr>
              <a:t>LossesFundedValue</a:t>
            </a:r>
            <a:r>
              <a:rPr lang="en-US" b="0" i="0" dirty="0">
                <a:solidFill>
                  <a:schemeClr val="bg1"/>
                </a:solidFill>
                <a:effectLst/>
                <a:latin typeface="Söhne"/>
              </a:rPr>
              <a:t>" bar chart showcases the growth in loan funding versus losses from 2007 to 2011:</a:t>
            </a:r>
          </a:p>
          <a:p>
            <a:pPr algn="l">
              <a:buFont typeface="Arial" panose="020B0604020202020204" pitchFamily="34" charset="0"/>
              <a:buChar char="•"/>
            </a:pPr>
            <a:r>
              <a:rPr lang="en-US" b="1" i="0" dirty="0">
                <a:solidFill>
                  <a:schemeClr val="bg1"/>
                </a:solidFill>
                <a:effectLst/>
                <a:latin typeface="Söhne"/>
              </a:rPr>
              <a:t>2007-2010</a:t>
            </a:r>
            <a:r>
              <a:rPr lang="en-US" b="0" i="0" dirty="0">
                <a:solidFill>
                  <a:schemeClr val="bg1"/>
                </a:solidFill>
                <a:effectLst/>
                <a:latin typeface="Söhne"/>
              </a:rPr>
              <a:t>: Shows escalating funding alongside increasing losses, indicating rising lending activity and associated risk.</a:t>
            </a:r>
          </a:p>
          <a:p>
            <a:pPr algn="l">
              <a:buFont typeface="Arial" panose="020B0604020202020204" pitchFamily="34" charset="0"/>
              <a:buChar char="•"/>
            </a:pPr>
            <a:r>
              <a:rPr lang="en-US" b="1" i="0" dirty="0">
                <a:solidFill>
                  <a:schemeClr val="bg1"/>
                </a:solidFill>
                <a:effectLst/>
                <a:latin typeface="Söhne"/>
              </a:rPr>
              <a:t>2011</a:t>
            </a:r>
            <a:r>
              <a:rPr lang="en-US" b="0" i="0" dirty="0">
                <a:solidFill>
                  <a:schemeClr val="bg1"/>
                </a:solidFill>
                <a:effectLst/>
                <a:latin typeface="Söhne"/>
              </a:rPr>
              <a:t>: Marks a peak in both funding ($256.24 million) and losses ($30.22 million), highlighting a significant expansion in lending and the resultant spike in losses.</a:t>
            </a:r>
          </a:p>
          <a:p>
            <a:pPr algn="l"/>
            <a:r>
              <a:rPr lang="en-US" b="0" i="0" dirty="0">
                <a:solidFill>
                  <a:schemeClr val="bg1"/>
                </a:solidFill>
                <a:effectLst/>
                <a:latin typeface="Söhne"/>
              </a:rPr>
              <a:t>This indicates a trend of growing lending activity with proportionately higher losses, especially notable in 2011, pointing to the need for enhanced risk management strategies.</a:t>
            </a:r>
          </a:p>
        </p:txBody>
      </p:sp>
      <p:cxnSp>
        <p:nvCxnSpPr>
          <p:cNvPr id="2" name="Straight Connector 1">
            <a:extLst>
              <a:ext uri="{FF2B5EF4-FFF2-40B4-BE49-F238E27FC236}">
                <a16:creationId xmlns:a16="http://schemas.microsoft.com/office/drawing/2014/main" id="{CBD10F74-AD73-868F-E25A-F6EE050591C7}"/>
              </a:ext>
            </a:extLst>
          </p:cNvPr>
          <p:cNvCxnSpPr>
            <a:cxnSpLocks/>
          </p:cNvCxnSpPr>
          <p:nvPr/>
        </p:nvCxnSpPr>
        <p:spPr>
          <a:xfrm>
            <a:off x="334198" y="115535"/>
            <a:ext cx="0" cy="66068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1D878DEB-6CF1-839D-E1E4-59AA536DEFA7}"/>
              </a:ext>
            </a:extLst>
          </p:cNvPr>
          <p:cNvSpPr/>
          <p:nvPr/>
        </p:nvSpPr>
        <p:spPr>
          <a:xfrm>
            <a:off x="252506" y="1610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A558BDBE-A3F0-E8F3-ACB0-801C5135EBC5}"/>
              </a:ext>
            </a:extLst>
          </p:cNvPr>
          <p:cNvSpPr/>
          <p:nvPr/>
        </p:nvSpPr>
        <p:spPr>
          <a:xfrm>
            <a:off x="247129" y="50804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A05A12BD-20E0-02ED-7668-C11C0445D017}"/>
              </a:ext>
            </a:extLst>
          </p:cNvPr>
          <p:cNvSpPr/>
          <p:nvPr/>
        </p:nvSpPr>
        <p:spPr>
          <a:xfrm>
            <a:off x="256474" y="308867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8CBF598D-5C5D-2577-01A0-056777AB9A08}"/>
              </a:ext>
            </a:extLst>
          </p:cNvPr>
          <p:cNvSpPr/>
          <p:nvPr/>
        </p:nvSpPr>
        <p:spPr>
          <a:xfrm>
            <a:off x="247129" y="6083900"/>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2B928939-7138-34FB-A588-A24E3011DA75}"/>
              </a:ext>
            </a:extLst>
          </p:cNvPr>
          <p:cNvSpPr/>
          <p:nvPr/>
        </p:nvSpPr>
        <p:spPr>
          <a:xfrm>
            <a:off x="257717" y="6420162"/>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640D1F62-CD6E-0BCC-44A0-D3B84AC2888F}"/>
              </a:ext>
            </a:extLst>
          </p:cNvPr>
          <p:cNvSpPr/>
          <p:nvPr/>
        </p:nvSpPr>
        <p:spPr>
          <a:xfrm>
            <a:off x="247129" y="575843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86530F19-F559-9826-2EA2-59CBB27A6258}"/>
              </a:ext>
            </a:extLst>
          </p:cNvPr>
          <p:cNvSpPr/>
          <p:nvPr/>
        </p:nvSpPr>
        <p:spPr>
          <a:xfrm>
            <a:off x="210754" y="5367489"/>
            <a:ext cx="246888" cy="24688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F8BEF1F0-3B06-7CD6-E6B6-34CB6780963B}"/>
              </a:ext>
            </a:extLst>
          </p:cNvPr>
          <p:cNvSpPr/>
          <p:nvPr/>
        </p:nvSpPr>
        <p:spPr>
          <a:xfrm>
            <a:off x="256474" y="478658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hlinkClick r:id="rId14" action="ppaction://hlinksldjump"/>
            <a:extLst>
              <a:ext uri="{FF2B5EF4-FFF2-40B4-BE49-F238E27FC236}">
                <a16:creationId xmlns:a16="http://schemas.microsoft.com/office/drawing/2014/main" id="{CB16F7EC-B833-12F1-5655-1E4AD42A67A1}"/>
              </a:ext>
            </a:extLst>
          </p:cNvPr>
          <p:cNvSpPr/>
          <p:nvPr/>
        </p:nvSpPr>
        <p:spPr>
          <a:xfrm>
            <a:off x="248670" y="446518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5AB54BDF-65B3-FE2F-39B7-8EC93BD351E8}"/>
              </a:ext>
            </a:extLst>
          </p:cNvPr>
          <p:cNvSpPr/>
          <p:nvPr/>
        </p:nvSpPr>
        <p:spPr>
          <a:xfrm>
            <a:off x="256474" y="41163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09D9B822-26F9-9A97-1E48-0B8158C1FE6A}"/>
              </a:ext>
            </a:extLst>
          </p:cNvPr>
          <p:cNvSpPr/>
          <p:nvPr/>
        </p:nvSpPr>
        <p:spPr>
          <a:xfrm>
            <a:off x="248670" y="37578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D9D81A77-D178-E513-D461-CD30A87E9327}"/>
              </a:ext>
            </a:extLst>
          </p:cNvPr>
          <p:cNvSpPr/>
          <p:nvPr/>
        </p:nvSpPr>
        <p:spPr>
          <a:xfrm>
            <a:off x="248670" y="3417604"/>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8" action="ppaction://hlinksldjump"/>
            <a:extLst>
              <a:ext uri="{FF2B5EF4-FFF2-40B4-BE49-F238E27FC236}">
                <a16:creationId xmlns:a16="http://schemas.microsoft.com/office/drawing/2014/main" id="{F002BB9B-EE32-8218-6411-EEBDDA42F4AB}"/>
              </a:ext>
            </a:extLst>
          </p:cNvPr>
          <p:cNvSpPr/>
          <p:nvPr/>
        </p:nvSpPr>
        <p:spPr>
          <a:xfrm>
            <a:off x="256474" y="2814771"/>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19" action="ppaction://hlinksldjump"/>
            <a:extLst>
              <a:ext uri="{FF2B5EF4-FFF2-40B4-BE49-F238E27FC236}">
                <a16:creationId xmlns:a16="http://schemas.microsoft.com/office/drawing/2014/main" id="{5D25485A-BF39-4917-8D41-1F339D91B2BD}"/>
              </a:ext>
            </a:extLst>
          </p:cNvPr>
          <p:cNvSpPr/>
          <p:nvPr/>
        </p:nvSpPr>
        <p:spPr>
          <a:xfrm>
            <a:off x="256474" y="24631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0" action="ppaction://hlinksldjump"/>
            <a:extLst>
              <a:ext uri="{FF2B5EF4-FFF2-40B4-BE49-F238E27FC236}">
                <a16:creationId xmlns:a16="http://schemas.microsoft.com/office/drawing/2014/main" id="{39D2893D-0A73-AF1F-9601-E3C46DCF602B}"/>
              </a:ext>
            </a:extLst>
          </p:cNvPr>
          <p:cNvSpPr/>
          <p:nvPr/>
        </p:nvSpPr>
        <p:spPr>
          <a:xfrm>
            <a:off x="256474" y="211472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1" action="ppaction://hlinksldjump"/>
            <a:extLst>
              <a:ext uri="{FF2B5EF4-FFF2-40B4-BE49-F238E27FC236}">
                <a16:creationId xmlns:a16="http://schemas.microsoft.com/office/drawing/2014/main" id="{5335770C-0D69-4779-D73F-6A7CC57FAB7C}"/>
              </a:ext>
            </a:extLst>
          </p:cNvPr>
          <p:cNvSpPr/>
          <p:nvPr/>
        </p:nvSpPr>
        <p:spPr>
          <a:xfrm>
            <a:off x="256474" y="17564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2" action="ppaction://hlinksldjump"/>
            <a:extLst>
              <a:ext uri="{FF2B5EF4-FFF2-40B4-BE49-F238E27FC236}">
                <a16:creationId xmlns:a16="http://schemas.microsoft.com/office/drawing/2014/main" id="{4A88570A-4F8C-1330-41F1-100B02AB9AA0}"/>
              </a:ext>
            </a:extLst>
          </p:cNvPr>
          <p:cNvSpPr/>
          <p:nvPr/>
        </p:nvSpPr>
        <p:spPr>
          <a:xfrm>
            <a:off x="256474" y="140674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3" action="ppaction://hlinksldjump"/>
            <a:extLst>
              <a:ext uri="{FF2B5EF4-FFF2-40B4-BE49-F238E27FC236}">
                <a16:creationId xmlns:a16="http://schemas.microsoft.com/office/drawing/2014/main" id="{0103EC85-DBBB-ECC0-49B1-08255FFE32FD}"/>
              </a:ext>
            </a:extLst>
          </p:cNvPr>
          <p:cNvSpPr/>
          <p:nvPr/>
        </p:nvSpPr>
        <p:spPr>
          <a:xfrm>
            <a:off x="251533" y="105659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24" action="ppaction://hlinksldjump"/>
            <a:extLst>
              <a:ext uri="{FF2B5EF4-FFF2-40B4-BE49-F238E27FC236}">
                <a16:creationId xmlns:a16="http://schemas.microsoft.com/office/drawing/2014/main" id="{F42EE50A-E410-4B63-D57F-C8390F9ED231}"/>
              </a:ext>
            </a:extLst>
          </p:cNvPr>
          <p:cNvSpPr/>
          <p:nvPr/>
        </p:nvSpPr>
        <p:spPr>
          <a:xfrm>
            <a:off x="256474" y="72451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25" action="ppaction://hlinksldjump"/>
            <a:extLst>
              <a:ext uri="{FF2B5EF4-FFF2-40B4-BE49-F238E27FC236}">
                <a16:creationId xmlns:a16="http://schemas.microsoft.com/office/drawing/2014/main" id="{B77B1F5A-2559-9987-5E5C-3DED98199172}"/>
              </a:ext>
            </a:extLst>
          </p:cNvPr>
          <p:cNvSpPr/>
          <p:nvPr/>
        </p:nvSpPr>
        <p:spPr>
          <a:xfrm>
            <a:off x="248670" y="42451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5798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3000" b="-133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80387" y="-52754"/>
            <a:ext cx="12272386" cy="6910754"/>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397451" y="2313070"/>
            <a:ext cx="2197969" cy="2472056"/>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24387" y="2313070"/>
            <a:ext cx="2080010" cy="2472056"/>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4046976" y="125583"/>
            <a:ext cx="5084357" cy="6365652"/>
          </a:xfrm>
        </p:spPr>
      </p:pic>
      <p:sp>
        <p:nvSpPr>
          <p:cNvPr id="50" name="TextBox 49">
            <a:extLst>
              <a:ext uri="{FF2B5EF4-FFF2-40B4-BE49-F238E27FC236}">
                <a16:creationId xmlns:a16="http://schemas.microsoft.com/office/drawing/2014/main" id="{3F209002-E608-4BB4-4CAB-14A1A743D29F}"/>
              </a:ext>
            </a:extLst>
          </p:cNvPr>
          <p:cNvSpPr txBox="1"/>
          <p:nvPr/>
        </p:nvSpPr>
        <p:spPr>
          <a:xfrm>
            <a:off x="576714" y="1068168"/>
            <a:ext cx="3424542" cy="4524315"/>
          </a:xfrm>
          <a:prstGeom prst="rect">
            <a:avLst/>
          </a:prstGeom>
          <a:noFill/>
        </p:spPr>
        <p:txBody>
          <a:bodyPr wrap="square" rtlCol="0">
            <a:spAutoFit/>
          </a:bodyPr>
          <a:lstStyle/>
          <a:p>
            <a:pPr algn="l"/>
            <a:r>
              <a:rPr lang="en-US" b="0" i="0" dirty="0">
                <a:solidFill>
                  <a:schemeClr val="bg1"/>
                </a:solidFill>
                <a:effectLst/>
                <a:latin typeface="Söhne"/>
              </a:rPr>
              <a:t>The "</a:t>
            </a:r>
            <a:r>
              <a:rPr lang="en-US" b="0" i="0" dirty="0" err="1">
                <a:solidFill>
                  <a:schemeClr val="bg1"/>
                </a:solidFill>
                <a:effectLst/>
                <a:latin typeface="Söhne"/>
              </a:rPr>
              <a:t>Total&amp;NetProfit</a:t>
            </a:r>
            <a:r>
              <a:rPr lang="en-US" b="0" i="0" dirty="0">
                <a:solidFill>
                  <a:schemeClr val="bg1"/>
                </a:solidFill>
                <a:effectLst/>
                <a:latin typeface="Söhne"/>
              </a:rPr>
              <a:t>" chart contrasts total and net profit from 2007 to 2011:</a:t>
            </a:r>
          </a:p>
          <a:p>
            <a:pPr algn="l">
              <a:buFont typeface="Arial" panose="020B0604020202020204" pitchFamily="34" charset="0"/>
              <a:buChar char="•"/>
            </a:pPr>
            <a:r>
              <a:rPr lang="en-US" b="1" i="0" dirty="0">
                <a:solidFill>
                  <a:schemeClr val="bg1"/>
                </a:solidFill>
                <a:effectLst/>
                <a:latin typeface="Söhne"/>
              </a:rPr>
              <a:t>2007-2010</a:t>
            </a:r>
            <a:r>
              <a:rPr lang="en-US" b="0" i="0" dirty="0">
                <a:solidFill>
                  <a:schemeClr val="bg1"/>
                </a:solidFill>
                <a:effectLst/>
                <a:latin typeface="Söhne"/>
              </a:rPr>
              <a:t>: Exhibits growth in both profits, with an increasing gap indicative of rising losses.</a:t>
            </a:r>
          </a:p>
          <a:p>
            <a:pPr algn="l">
              <a:buFont typeface="Arial" panose="020B0604020202020204" pitchFamily="34" charset="0"/>
              <a:buChar char="•"/>
            </a:pPr>
            <a:r>
              <a:rPr lang="en-US" b="1" i="0" dirty="0">
                <a:solidFill>
                  <a:schemeClr val="bg1"/>
                </a:solidFill>
                <a:effectLst/>
                <a:latin typeface="Söhne"/>
              </a:rPr>
              <a:t>2011</a:t>
            </a:r>
            <a:r>
              <a:rPr lang="en-US" b="0" i="0" dirty="0">
                <a:solidFill>
                  <a:schemeClr val="bg1"/>
                </a:solidFill>
                <a:effectLst/>
                <a:latin typeface="Söhne"/>
              </a:rPr>
              <a:t>: Sees peak profits but a widened gap, suggesting enhanced losses impacting net gains.</a:t>
            </a:r>
          </a:p>
          <a:p>
            <a:pPr algn="l"/>
            <a:r>
              <a:rPr lang="en-US" b="0" i="0" dirty="0">
                <a:solidFill>
                  <a:schemeClr val="bg1"/>
                </a:solidFill>
                <a:effectLst/>
                <a:latin typeface="Söhne"/>
              </a:rPr>
              <a:t>The trend underscores growing profits alongside escalating losses, spotlighting concerns over loss management and the necessity for strategic adjustments.</a:t>
            </a:r>
          </a:p>
          <a:p>
            <a:endParaRPr lang="en-US" dirty="0"/>
          </a:p>
        </p:txBody>
      </p:sp>
      <p:cxnSp>
        <p:nvCxnSpPr>
          <p:cNvPr id="2" name="Straight Connector 1">
            <a:extLst>
              <a:ext uri="{FF2B5EF4-FFF2-40B4-BE49-F238E27FC236}">
                <a16:creationId xmlns:a16="http://schemas.microsoft.com/office/drawing/2014/main" id="{82D0B851-E429-A33C-BAA2-48B3EC88FC47}"/>
              </a:ext>
            </a:extLst>
          </p:cNvPr>
          <p:cNvCxnSpPr>
            <a:cxnSpLocks/>
          </p:cNvCxnSpPr>
          <p:nvPr/>
        </p:nvCxnSpPr>
        <p:spPr>
          <a:xfrm>
            <a:off x="334198" y="115535"/>
            <a:ext cx="0" cy="66068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7DA15062-AFAB-A26E-A1B3-37BDCAE1139C}"/>
              </a:ext>
            </a:extLst>
          </p:cNvPr>
          <p:cNvSpPr/>
          <p:nvPr/>
        </p:nvSpPr>
        <p:spPr>
          <a:xfrm>
            <a:off x="252506" y="1610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58D9BC40-4720-9E96-37AE-A871D954F912}"/>
              </a:ext>
            </a:extLst>
          </p:cNvPr>
          <p:cNvSpPr/>
          <p:nvPr/>
        </p:nvSpPr>
        <p:spPr>
          <a:xfrm>
            <a:off x="247129" y="50804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5D67275A-7F2E-6484-D390-091FF45F46E6}"/>
              </a:ext>
            </a:extLst>
          </p:cNvPr>
          <p:cNvSpPr/>
          <p:nvPr/>
        </p:nvSpPr>
        <p:spPr>
          <a:xfrm>
            <a:off x="256474" y="308867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EF5A6B5B-F463-EE3A-2CF1-E48D95A936FB}"/>
              </a:ext>
            </a:extLst>
          </p:cNvPr>
          <p:cNvSpPr/>
          <p:nvPr/>
        </p:nvSpPr>
        <p:spPr>
          <a:xfrm>
            <a:off x="247129" y="6083900"/>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2D17617D-AFCF-07E1-4429-30B6A6EC3C70}"/>
              </a:ext>
            </a:extLst>
          </p:cNvPr>
          <p:cNvSpPr/>
          <p:nvPr/>
        </p:nvSpPr>
        <p:spPr>
          <a:xfrm>
            <a:off x="257717" y="6420162"/>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ACD37BCB-6656-3FB9-EFAF-2169CE20AAFF}"/>
              </a:ext>
            </a:extLst>
          </p:cNvPr>
          <p:cNvSpPr/>
          <p:nvPr/>
        </p:nvSpPr>
        <p:spPr>
          <a:xfrm>
            <a:off x="210754" y="5725802"/>
            <a:ext cx="246888" cy="24688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B994AD66-5D60-2EAE-89F7-D7AABF751AB2}"/>
              </a:ext>
            </a:extLst>
          </p:cNvPr>
          <p:cNvSpPr/>
          <p:nvPr/>
        </p:nvSpPr>
        <p:spPr>
          <a:xfrm>
            <a:off x="248670" y="543703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14399FB1-3C16-82A9-561D-AFE8D200CE91}"/>
              </a:ext>
            </a:extLst>
          </p:cNvPr>
          <p:cNvSpPr/>
          <p:nvPr/>
        </p:nvSpPr>
        <p:spPr>
          <a:xfrm>
            <a:off x="256474" y="478658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hlinkClick r:id="rId14" action="ppaction://hlinksldjump"/>
            <a:extLst>
              <a:ext uri="{FF2B5EF4-FFF2-40B4-BE49-F238E27FC236}">
                <a16:creationId xmlns:a16="http://schemas.microsoft.com/office/drawing/2014/main" id="{E2FE9D11-7D1C-2E4A-AE65-B453BEB89573}"/>
              </a:ext>
            </a:extLst>
          </p:cNvPr>
          <p:cNvSpPr/>
          <p:nvPr/>
        </p:nvSpPr>
        <p:spPr>
          <a:xfrm>
            <a:off x="248670" y="446518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692DEA47-7D4D-FF54-2B5C-91A7CFC440B7}"/>
              </a:ext>
            </a:extLst>
          </p:cNvPr>
          <p:cNvSpPr/>
          <p:nvPr/>
        </p:nvSpPr>
        <p:spPr>
          <a:xfrm>
            <a:off x="256474" y="41163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FF754021-816F-A672-9212-44149FFE8FFB}"/>
              </a:ext>
            </a:extLst>
          </p:cNvPr>
          <p:cNvSpPr/>
          <p:nvPr/>
        </p:nvSpPr>
        <p:spPr>
          <a:xfrm>
            <a:off x="248670" y="37578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F3AAEC4C-2800-D789-5808-69BBBDEEAF2E}"/>
              </a:ext>
            </a:extLst>
          </p:cNvPr>
          <p:cNvSpPr/>
          <p:nvPr/>
        </p:nvSpPr>
        <p:spPr>
          <a:xfrm>
            <a:off x="248670" y="3417604"/>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8" action="ppaction://hlinksldjump"/>
            <a:extLst>
              <a:ext uri="{FF2B5EF4-FFF2-40B4-BE49-F238E27FC236}">
                <a16:creationId xmlns:a16="http://schemas.microsoft.com/office/drawing/2014/main" id="{AE24818F-7E2E-F5FF-817C-9846C9DF82CB}"/>
              </a:ext>
            </a:extLst>
          </p:cNvPr>
          <p:cNvSpPr/>
          <p:nvPr/>
        </p:nvSpPr>
        <p:spPr>
          <a:xfrm>
            <a:off x="256474" y="2814771"/>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19" action="ppaction://hlinksldjump"/>
            <a:extLst>
              <a:ext uri="{FF2B5EF4-FFF2-40B4-BE49-F238E27FC236}">
                <a16:creationId xmlns:a16="http://schemas.microsoft.com/office/drawing/2014/main" id="{0BB6783C-AAF2-A63B-82A1-19133B5AB80C}"/>
              </a:ext>
            </a:extLst>
          </p:cNvPr>
          <p:cNvSpPr/>
          <p:nvPr/>
        </p:nvSpPr>
        <p:spPr>
          <a:xfrm>
            <a:off x="256474" y="24631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0" action="ppaction://hlinksldjump"/>
            <a:extLst>
              <a:ext uri="{FF2B5EF4-FFF2-40B4-BE49-F238E27FC236}">
                <a16:creationId xmlns:a16="http://schemas.microsoft.com/office/drawing/2014/main" id="{C0EFF318-9C3A-4995-95FF-EE17882DD0CF}"/>
              </a:ext>
            </a:extLst>
          </p:cNvPr>
          <p:cNvSpPr/>
          <p:nvPr/>
        </p:nvSpPr>
        <p:spPr>
          <a:xfrm>
            <a:off x="256474" y="211472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1" action="ppaction://hlinksldjump"/>
            <a:extLst>
              <a:ext uri="{FF2B5EF4-FFF2-40B4-BE49-F238E27FC236}">
                <a16:creationId xmlns:a16="http://schemas.microsoft.com/office/drawing/2014/main" id="{E88DD057-808E-660C-99C2-5425E6C7DB2C}"/>
              </a:ext>
            </a:extLst>
          </p:cNvPr>
          <p:cNvSpPr/>
          <p:nvPr/>
        </p:nvSpPr>
        <p:spPr>
          <a:xfrm>
            <a:off x="256474" y="17564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2" action="ppaction://hlinksldjump"/>
            <a:extLst>
              <a:ext uri="{FF2B5EF4-FFF2-40B4-BE49-F238E27FC236}">
                <a16:creationId xmlns:a16="http://schemas.microsoft.com/office/drawing/2014/main" id="{B8AF1EAE-0249-76E1-7638-7D4A6204684F}"/>
              </a:ext>
            </a:extLst>
          </p:cNvPr>
          <p:cNvSpPr/>
          <p:nvPr/>
        </p:nvSpPr>
        <p:spPr>
          <a:xfrm>
            <a:off x="256474" y="140674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3" action="ppaction://hlinksldjump"/>
            <a:extLst>
              <a:ext uri="{FF2B5EF4-FFF2-40B4-BE49-F238E27FC236}">
                <a16:creationId xmlns:a16="http://schemas.microsoft.com/office/drawing/2014/main" id="{92F45182-82DF-62C7-AB06-2593874A40F8}"/>
              </a:ext>
            </a:extLst>
          </p:cNvPr>
          <p:cNvSpPr/>
          <p:nvPr/>
        </p:nvSpPr>
        <p:spPr>
          <a:xfrm>
            <a:off x="251533" y="105659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24" action="ppaction://hlinksldjump"/>
            <a:extLst>
              <a:ext uri="{FF2B5EF4-FFF2-40B4-BE49-F238E27FC236}">
                <a16:creationId xmlns:a16="http://schemas.microsoft.com/office/drawing/2014/main" id="{EF20FD31-9E2D-FA1B-A428-F6F7A28F8FCE}"/>
              </a:ext>
            </a:extLst>
          </p:cNvPr>
          <p:cNvSpPr/>
          <p:nvPr/>
        </p:nvSpPr>
        <p:spPr>
          <a:xfrm>
            <a:off x="256474" y="72451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25" action="ppaction://hlinksldjump"/>
            <a:extLst>
              <a:ext uri="{FF2B5EF4-FFF2-40B4-BE49-F238E27FC236}">
                <a16:creationId xmlns:a16="http://schemas.microsoft.com/office/drawing/2014/main" id="{D1C4ACDD-8070-3116-1B1B-A191C80CD4F7}"/>
              </a:ext>
            </a:extLst>
          </p:cNvPr>
          <p:cNvSpPr/>
          <p:nvPr/>
        </p:nvSpPr>
        <p:spPr>
          <a:xfrm>
            <a:off x="248670" y="42451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5815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00484" y="-52754"/>
            <a:ext cx="12292483" cy="6910754"/>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397451" y="2313070"/>
            <a:ext cx="2197969" cy="2472056"/>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24387" y="2313070"/>
            <a:ext cx="2080010" cy="2472056"/>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4046976" y="125582"/>
            <a:ext cx="5084357" cy="6450027"/>
          </a:xfrm>
        </p:spPr>
      </p:pic>
      <p:sp>
        <p:nvSpPr>
          <p:cNvPr id="50" name="TextBox 49">
            <a:extLst>
              <a:ext uri="{FF2B5EF4-FFF2-40B4-BE49-F238E27FC236}">
                <a16:creationId xmlns:a16="http://schemas.microsoft.com/office/drawing/2014/main" id="{3F209002-E608-4BB4-4CAB-14A1A743D29F}"/>
              </a:ext>
            </a:extLst>
          </p:cNvPr>
          <p:cNvSpPr txBox="1"/>
          <p:nvPr/>
        </p:nvSpPr>
        <p:spPr>
          <a:xfrm>
            <a:off x="583948" y="125582"/>
            <a:ext cx="3417308" cy="7017306"/>
          </a:xfrm>
          <a:prstGeom prst="rect">
            <a:avLst/>
          </a:prstGeom>
          <a:noFill/>
        </p:spPr>
        <p:txBody>
          <a:bodyPr wrap="square" rtlCol="0">
            <a:spAutoFit/>
          </a:bodyPr>
          <a:lstStyle/>
          <a:p>
            <a:pPr algn="l"/>
            <a:r>
              <a:rPr lang="en-US" sz="1600" b="0" i="0" dirty="0">
                <a:solidFill>
                  <a:schemeClr val="bg1"/>
                </a:solidFill>
                <a:effectLst/>
                <a:latin typeface="Söhne"/>
              </a:rPr>
              <a:t>The "</a:t>
            </a:r>
            <a:r>
              <a:rPr lang="en-US" sz="1600" b="0" i="0" dirty="0" err="1">
                <a:solidFill>
                  <a:schemeClr val="bg1"/>
                </a:solidFill>
                <a:effectLst/>
                <a:latin typeface="Söhne"/>
              </a:rPr>
              <a:t>PercentageOfLossesPerPurpose</a:t>
            </a:r>
            <a:r>
              <a:rPr lang="en-US" sz="1600" b="0" i="0" dirty="0">
                <a:solidFill>
                  <a:schemeClr val="bg1"/>
                </a:solidFill>
                <a:effectLst/>
                <a:latin typeface="Söhne"/>
              </a:rPr>
              <a:t>" chart details loan loss rates by purpose:</a:t>
            </a:r>
          </a:p>
          <a:p>
            <a:pPr algn="l">
              <a:buFont typeface="Arial" panose="020B0604020202020204" pitchFamily="34" charset="0"/>
              <a:buChar char="•"/>
            </a:pPr>
            <a:r>
              <a:rPr lang="en-US" sz="1600" b="1" i="0" dirty="0">
                <a:solidFill>
                  <a:schemeClr val="bg1"/>
                </a:solidFill>
                <a:effectLst/>
                <a:latin typeface="Söhne"/>
              </a:rPr>
              <a:t>Debt Consolidation</a:t>
            </a:r>
            <a:r>
              <a:rPr lang="en-US" sz="1600" b="0" i="0" dirty="0">
                <a:solidFill>
                  <a:schemeClr val="bg1"/>
                </a:solidFill>
                <a:effectLst/>
                <a:latin typeface="Söhne"/>
              </a:rPr>
              <a:t>: Largest funded category, hinting at its popularity despite associated losses.</a:t>
            </a:r>
          </a:p>
          <a:p>
            <a:pPr algn="l">
              <a:buFont typeface="Arial" panose="020B0604020202020204" pitchFamily="34" charset="0"/>
              <a:buChar char="•"/>
            </a:pPr>
            <a:r>
              <a:rPr lang="en-US" sz="1600" b="1" i="0" dirty="0">
                <a:solidFill>
                  <a:schemeClr val="bg1"/>
                </a:solidFill>
                <a:effectLst/>
                <a:latin typeface="Söhne"/>
              </a:rPr>
              <a:t>Small Business &amp; Renewable Energy</a:t>
            </a:r>
            <a:r>
              <a:rPr lang="en-US" sz="1600" b="0" i="0" dirty="0">
                <a:solidFill>
                  <a:schemeClr val="bg1"/>
                </a:solidFill>
                <a:effectLst/>
                <a:latin typeface="Söhne"/>
              </a:rPr>
              <a:t>: Stand out with the highest loss rates, 18.31% and 12.21% respectively, indicating significant risk.</a:t>
            </a:r>
          </a:p>
          <a:p>
            <a:pPr algn="l">
              <a:buFont typeface="Arial" panose="020B0604020202020204" pitchFamily="34" charset="0"/>
              <a:buChar char="•"/>
            </a:pPr>
            <a:r>
              <a:rPr lang="en-US" sz="1600" b="1" i="0" dirty="0">
                <a:solidFill>
                  <a:schemeClr val="bg1"/>
                </a:solidFill>
                <a:effectLst/>
                <a:latin typeface="Söhne"/>
              </a:rPr>
              <a:t>Medical &amp; House</a:t>
            </a:r>
            <a:r>
              <a:rPr lang="en-US" sz="1600" b="0" i="0" dirty="0">
                <a:solidFill>
                  <a:schemeClr val="bg1"/>
                </a:solidFill>
                <a:effectLst/>
                <a:latin typeface="Söhne"/>
              </a:rPr>
              <a:t>: Exhibit loss rates over 10%, denoting notable risk.</a:t>
            </a:r>
          </a:p>
          <a:p>
            <a:pPr algn="l">
              <a:buFont typeface="Arial" panose="020B0604020202020204" pitchFamily="34" charset="0"/>
              <a:buChar char="•"/>
            </a:pPr>
            <a:r>
              <a:rPr lang="en-US" sz="1600" b="1" i="0" dirty="0">
                <a:solidFill>
                  <a:schemeClr val="bg1"/>
                </a:solidFill>
                <a:effectLst/>
                <a:latin typeface="Söhne"/>
              </a:rPr>
              <a:t>Other</a:t>
            </a:r>
            <a:r>
              <a:rPr lang="en-US" sz="1600" b="0" i="0" dirty="0">
                <a:solidFill>
                  <a:schemeClr val="bg1"/>
                </a:solidFill>
                <a:effectLst/>
                <a:latin typeface="Söhne"/>
              </a:rPr>
              <a:t>: Shows a 10.57% loss rate, covering varied loan purposes.</a:t>
            </a:r>
          </a:p>
          <a:p>
            <a:pPr algn="l">
              <a:buFont typeface="Arial" panose="020B0604020202020204" pitchFamily="34" charset="0"/>
              <a:buChar char="•"/>
            </a:pPr>
            <a:r>
              <a:rPr lang="en-US" sz="1600" b="1" i="0" dirty="0">
                <a:solidFill>
                  <a:schemeClr val="bg1"/>
                </a:solidFill>
                <a:effectLst/>
                <a:latin typeface="Söhne"/>
              </a:rPr>
              <a:t>Credit Card</a:t>
            </a:r>
            <a:r>
              <a:rPr lang="en-US" sz="1600" b="0" i="0" dirty="0">
                <a:solidFill>
                  <a:schemeClr val="bg1"/>
                </a:solidFill>
                <a:effectLst/>
                <a:latin typeface="Söhne"/>
              </a:rPr>
              <a:t>: Has a relatively lower loss rate of 6.72%.</a:t>
            </a:r>
          </a:p>
          <a:p>
            <a:pPr algn="l">
              <a:buFont typeface="Arial" panose="020B0604020202020204" pitchFamily="34" charset="0"/>
              <a:buChar char="•"/>
            </a:pPr>
            <a:r>
              <a:rPr lang="en-US" sz="1600" b="1" i="0" dirty="0">
                <a:solidFill>
                  <a:schemeClr val="bg1"/>
                </a:solidFill>
                <a:effectLst/>
                <a:latin typeface="Söhne"/>
              </a:rPr>
              <a:t>Major Purchase, Car, &amp; Wedding</a:t>
            </a:r>
            <a:r>
              <a:rPr lang="en-US" sz="1600" b="0" i="0" dirty="0">
                <a:solidFill>
                  <a:schemeClr val="bg1"/>
                </a:solidFill>
                <a:effectLst/>
                <a:latin typeface="Söhne"/>
              </a:rPr>
              <a:t>: Reflect moderate risk with 6%-7% loss rates.</a:t>
            </a:r>
          </a:p>
          <a:p>
            <a:pPr algn="l">
              <a:buFont typeface="Arial" panose="020B0604020202020204" pitchFamily="34" charset="0"/>
              <a:buChar char="•"/>
            </a:pPr>
            <a:r>
              <a:rPr lang="en-US" sz="1600" b="1" i="0" dirty="0">
                <a:solidFill>
                  <a:schemeClr val="bg1"/>
                </a:solidFill>
                <a:effectLst/>
                <a:latin typeface="Söhne"/>
              </a:rPr>
              <a:t>Educational &amp; Vacation</a:t>
            </a:r>
            <a:r>
              <a:rPr lang="en-US" sz="1600" b="0" i="0" dirty="0">
                <a:solidFill>
                  <a:schemeClr val="bg1"/>
                </a:solidFill>
                <a:effectLst/>
                <a:latin typeface="Söhne"/>
              </a:rPr>
              <a:t>: Present moderate to high risk with loss rates just above 8%.</a:t>
            </a:r>
          </a:p>
          <a:p>
            <a:pPr algn="l"/>
            <a:r>
              <a:rPr lang="en-US" sz="1600" b="0" i="0" dirty="0">
                <a:solidFill>
                  <a:schemeClr val="bg1"/>
                </a:solidFill>
                <a:effectLst/>
                <a:latin typeface="Söhne"/>
              </a:rPr>
              <a:t>This highlights the risk disparity among loan purposes, guiding risk management and policy adjustments, especially for higher-risk categories like small business and renewable energy.</a:t>
            </a:r>
          </a:p>
          <a:p>
            <a:endParaRPr lang="en-US" sz="1600" dirty="0"/>
          </a:p>
        </p:txBody>
      </p:sp>
      <p:cxnSp>
        <p:nvCxnSpPr>
          <p:cNvPr id="2" name="Straight Connector 1">
            <a:extLst>
              <a:ext uri="{FF2B5EF4-FFF2-40B4-BE49-F238E27FC236}">
                <a16:creationId xmlns:a16="http://schemas.microsoft.com/office/drawing/2014/main" id="{0D351851-64CE-4BD2-EAEF-F19E70B94861}"/>
              </a:ext>
            </a:extLst>
          </p:cNvPr>
          <p:cNvCxnSpPr>
            <a:cxnSpLocks/>
          </p:cNvCxnSpPr>
          <p:nvPr/>
        </p:nvCxnSpPr>
        <p:spPr>
          <a:xfrm>
            <a:off x="334198" y="115535"/>
            <a:ext cx="0" cy="66068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6E24FA18-4628-18FB-FAA5-D8EAF30726ED}"/>
              </a:ext>
            </a:extLst>
          </p:cNvPr>
          <p:cNvSpPr/>
          <p:nvPr/>
        </p:nvSpPr>
        <p:spPr>
          <a:xfrm>
            <a:off x="252506" y="1610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BF931F75-E9FC-E18F-5C89-43EF1763B14A}"/>
              </a:ext>
            </a:extLst>
          </p:cNvPr>
          <p:cNvSpPr/>
          <p:nvPr/>
        </p:nvSpPr>
        <p:spPr>
          <a:xfrm>
            <a:off x="247129" y="50804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D10B40ED-418A-44ED-CF21-223B92513150}"/>
              </a:ext>
            </a:extLst>
          </p:cNvPr>
          <p:cNvSpPr/>
          <p:nvPr/>
        </p:nvSpPr>
        <p:spPr>
          <a:xfrm>
            <a:off x="256474" y="308867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1C35AF5A-D349-E92F-0C68-6733065D10D2}"/>
              </a:ext>
            </a:extLst>
          </p:cNvPr>
          <p:cNvSpPr/>
          <p:nvPr/>
        </p:nvSpPr>
        <p:spPr>
          <a:xfrm>
            <a:off x="210754" y="6043577"/>
            <a:ext cx="246888" cy="24688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1264ADB6-E211-D3E6-7D20-E76B93EA5494}"/>
              </a:ext>
            </a:extLst>
          </p:cNvPr>
          <p:cNvSpPr/>
          <p:nvPr/>
        </p:nvSpPr>
        <p:spPr>
          <a:xfrm>
            <a:off x="257717" y="6420162"/>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9F9C7F52-45E7-5AAC-B010-03669052C6A4}"/>
              </a:ext>
            </a:extLst>
          </p:cNvPr>
          <p:cNvSpPr/>
          <p:nvPr/>
        </p:nvSpPr>
        <p:spPr>
          <a:xfrm>
            <a:off x="247129" y="575843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858D4C44-77A5-78C0-ED8E-A628CFDBBFC9}"/>
              </a:ext>
            </a:extLst>
          </p:cNvPr>
          <p:cNvSpPr/>
          <p:nvPr/>
        </p:nvSpPr>
        <p:spPr>
          <a:xfrm>
            <a:off x="248670" y="543703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99531E3C-59A8-FF09-091C-D4C1B62CE07F}"/>
              </a:ext>
            </a:extLst>
          </p:cNvPr>
          <p:cNvSpPr/>
          <p:nvPr/>
        </p:nvSpPr>
        <p:spPr>
          <a:xfrm>
            <a:off x="256474" y="478658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hlinkClick r:id="rId14" action="ppaction://hlinksldjump"/>
            <a:extLst>
              <a:ext uri="{FF2B5EF4-FFF2-40B4-BE49-F238E27FC236}">
                <a16:creationId xmlns:a16="http://schemas.microsoft.com/office/drawing/2014/main" id="{4BD7D555-CA03-808E-7669-A8B29BE0724E}"/>
              </a:ext>
            </a:extLst>
          </p:cNvPr>
          <p:cNvSpPr/>
          <p:nvPr/>
        </p:nvSpPr>
        <p:spPr>
          <a:xfrm>
            <a:off x="248670" y="446518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BF69B79E-DB83-1471-7F2F-CCCC5C18159A}"/>
              </a:ext>
            </a:extLst>
          </p:cNvPr>
          <p:cNvSpPr/>
          <p:nvPr/>
        </p:nvSpPr>
        <p:spPr>
          <a:xfrm>
            <a:off x="256474" y="41163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D5E93FAE-6DEB-663D-28A8-04084D1D8EF2}"/>
              </a:ext>
            </a:extLst>
          </p:cNvPr>
          <p:cNvSpPr/>
          <p:nvPr/>
        </p:nvSpPr>
        <p:spPr>
          <a:xfrm>
            <a:off x="248670" y="37578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D98A4BE9-0B86-64DE-A465-3520A24A2933}"/>
              </a:ext>
            </a:extLst>
          </p:cNvPr>
          <p:cNvSpPr/>
          <p:nvPr/>
        </p:nvSpPr>
        <p:spPr>
          <a:xfrm>
            <a:off x="248670" y="3417604"/>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8" action="ppaction://hlinksldjump"/>
            <a:extLst>
              <a:ext uri="{FF2B5EF4-FFF2-40B4-BE49-F238E27FC236}">
                <a16:creationId xmlns:a16="http://schemas.microsoft.com/office/drawing/2014/main" id="{F6B947B4-C3BC-AB7A-1B72-E470A807902A}"/>
              </a:ext>
            </a:extLst>
          </p:cNvPr>
          <p:cNvSpPr/>
          <p:nvPr/>
        </p:nvSpPr>
        <p:spPr>
          <a:xfrm>
            <a:off x="256474" y="2814771"/>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19" action="ppaction://hlinksldjump"/>
            <a:extLst>
              <a:ext uri="{FF2B5EF4-FFF2-40B4-BE49-F238E27FC236}">
                <a16:creationId xmlns:a16="http://schemas.microsoft.com/office/drawing/2014/main" id="{BDB86E6C-83DA-A852-C097-BD1352DFF2D8}"/>
              </a:ext>
            </a:extLst>
          </p:cNvPr>
          <p:cNvSpPr/>
          <p:nvPr/>
        </p:nvSpPr>
        <p:spPr>
          <a:xfrm>
            <a:off x="256474" y="24631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0" action="ppaction://hlinksldjump"/>
            <a:extLst>
              <a:ext uri="{FF2B5EF4-FFF2-40B4-BE49-F238E27FC236}">
                <a16:creationId xmlns:a16="http://schemas.microsoft.com/office/drawing/2014/main" id="{DBBE5413-4FA8-23E5-2449-34BB83C68C89}"/>
              </a:ext>
            </a:extLst>
          </p:cNvPr>
          <p:cNvSpPr/>
          <p:nvPr/>
        </p:nvSpPr>
        <p:spPr>
          <a:xfrm>
            <a:off x="256474" y="211472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1" action="ppaction://hlinksldjump"/>
            <a:extLst>
              <a:ext uri="{FF2B5EF4-FFF2-40B4-BE49-F238E27FC236}">
                <a16:creationId xmlns:a16="http://schemas.microsoft.com/office/drawing/2014/main" id="{BBDEB98F-3727-58D1-8390-5AD61CFF1188}"/>
              </a:ext>
            </a:extLst>
          </p:cNvPr>
          <p:cNvSpPr/>
          <p:nvPr/>
        </p:nvSpPr>
        <p:spPr>
          <a:xfrm>
            <a:off x="256474" y="17564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2" action="ppaction://hlinksldjump"/>
            <a:extLst>
              <a:ext uri="{FF2B5EF4-FFF2-40B4-BE49-F238E27FC236}">
                <a16:creationId xmlns:a16="http://schemas.microsoft.com/office/drawing/2014/main" id="{F0840DBC-229A-D29B-F1B3-DD3B762290BC}"/>
              </a:ext>
            </a:extLst>
          </p:cNvPr>
          <p:cNvSpPr/>
          <p:nvPr/>
        </p:nvSpPr>
        <p:spPr>
          <a:xfrm>
            <a:off x="256474" y="140674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3" action="ppaction://hlinksldjump"/>
            <a:extLst>
              <a:ext uri="{FF2B5EF4-FFF2-40B4-BE49-F238E27FC236}">
                <a16:creationId xmlns:a16="http://schemas.microsoft.com/office/drawing/2014/main" id="{BE1A663F-BE72-9744-9974-984334273E09}"/>
              </a:ext>
            </a:extLst>
          </p:cNvPr>
          <p:cNvSpPr/>
          <p:nvPr/>
        </p:nvSpPr>
        <p:spPr>
          <a:xfrm>
            <a:off x="251533" y="105659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24" action="ppaction://hlinksldjump"/>
            <a:extLst>
              <a:ext uri="{FF2B5EF4-FFF2-40B4-BE49-F238E27FC236}">
                <a16:creationId xmlns:a16="http://schemas.microsoft.com/office/drawing/2014/main" id="{91F72D02-1473-6494-5895-4777D48358DB}"/>
              </a:ext>
            </a:extLst>
          </p:cNvPr>
          <p:cNvSpPr/>
          <p:nvPr/>
        </p:nvSpPr>
        <p:spPr>
          <a:xfrm>
            <a:off x="256474" y="72451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25" action="ppaction://hlinksldjump"/>
            <a:extLst>
              <a:ext uri="{FF2B5EF4-FFF2-40B4-BE49-F238E27FC236}">
                <a16:creationId xmlns:a16="http://schemas.microsoft.com/office/drawing/2014/main" id="{7DC8587E-8A79-67DD-AA4E-E1A09FF27237}"/>
              </a:ext>
            </a:extLst>
          </p:cNvPr>
          <p:cNvSpPr/>
          <p:nvPr/>
        </p:nvSpPr>
        <p:spPr>
          <a:xfrm>
            <a:off x="248670" y="42451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9880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30629" y="-52754"/>
            <a:ext cx="12322628" cy="6910754"/>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397451" y="2313070"/>
            <a:ext cx="2197969" cy="2472056"/>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24387" y="2313070"/>
            <a:ext cx="2080010" cy="2472056"/>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4140030" y="125583"/>
            <a:ext cx="4991303" cy="6542330"/>
          </a:xfrm>
        </p:spPr>
      </p:pic>
      <p:sp>
        <p:nvSpPr>
          <p:cNvPr id="50" name="TextBox 49">
            <a:extLst>
              <a:ext uri="{FF2B5EF4-FFF2-40B4-BE49-F238E27FC236}">
                <a16:creationId xmlns:a16="http://schemas.microsoft.com/office/drawing/2014/main" id="{3F209002-E608-4BB4-4CAB-14A1A743D29F}"/>
              </a:ext>
            </a:extLst>
          </p:cNvPr>
          <p:cNvSpPr txBox="1"/>
          <p:nvPr/>
        </p:nvSpPr>
        <p:spPr>
          <a:xfrm>
            <a:off x="613090" y="1148441"/>
            <a:ext cx="3481220" cy="4801314"/>
          </a:xfrm>
          <a:prstGeom prst="rect">
            <a:avLst/>
          </a:prstGeom>
          <a:noFill/>
        </p:spPr>
        <p:txBody>
          <a:bodyPr wrap="square" rtlCol="0">
            <a:spAutoFit/>
          </a:bodyPr>
          <a:lstStyle/>
          <a:p>
            <a:pPr algn="l">
              <a:buFont typeface="Arial" panose="020B0604020202020204" pitchFamily="34" charset="0"/>
              <a:buChar char="•"/>
            </a:pPr>
            <a:r>
              <a:rPr lang="en-US" b="1" i="0" dirty="0">
                <a:solidFill>
                  <a:schemeClr val="bg1"/>
                </a:solidFill>
                <a:effectLst/>
                <a:latin typeface="Söhne"/>
              </a:rPr>
              <a:t>Total Losses</a:t>
            </a:r>
            <a:r>
              <a:rPr lang="en-US" b="0" i="0" dirty="0">
                <a:solidFill>
                  <a:schemeClr val="bg1"/>
                </a:solidFill>
                <a:effectLst/>
                <a:latin typeface="Söhne"/>
              </a:rPr>
              <a:t>: At $45,847,890, highlight the financial impact of non-performing loans over a given period.</a:t>
            </a:r>
          </a:p>
          <a:p>
            <a:pPr algn="l">
              <a:buFont typeface="Arial" panose="020B0604020202020204" pitchFamily="34" charset="0"/>
              <a:buChar char="•"/>
            </a:pPr>
            <a:r>
              <a:rPr lang="en-US" b="1" i="0" dirty="0">
                <a:solidFill>
                  <a:schemeClr val="bg1"/>
                </a:solidFill>
                <a:effectLst/>
                <a:latin typeface="Söhne"/>
              </a:rPr>
              <a:t>Total Profit</a:t>
            </a:r>
            <a:r>
              <a:rPr lang="en-US" b="0" i="0" dirty="0">
                <a:solidFill>
                  <a:schemeClr val="bg1"/>
                </a:solidFill>
                <a:effectLst/>
                <a:latin typeface="Söhne"/>
              </a:rPr>
              <a:t>: Amounting to $93,741,962, indicates robust earnings before accounting for losses.</a:t>
            </a:r>
          </a:p>
          <a:p>
            <a:pPr algn="l"/>
            <a:r>
              <a:rPr lang="en-US" b="0" i="0" dirty="0">
                <a:solidFill>
                  <a:schemeClr val="bg1"/>
                </a:solidFill>
                <a:effectLst/>
                <a:latin typeface="Söhne"/>
              </a:rPr>
              <a:t>This suggests that despite considerable losses, the bank's profit margin remains strong, with profits outpacing losses by more than two to one. However, the significance of these losses underscores the importance of enhanced risk management to sustain profitability.</a:t>
            </a:r>
          </a:p>
        </p:txBody>
      </p:sp>
      <p:cxnSp>
        <p:nvCxnSpPr>
          <p:cNvPr id="2" name="Straight Connector 1">
            <a:extLst>
              <a:ext uri="{FF2B5EF4-FFF2-40B4-BE49-F238E27FC236}">
                <a16:creationId xmlns:a16="http://schemas.microsoft.com/office/drawing/2014/main" id="{A09D25C9-A323-8304-CBAB-A2EB6539D16A}"/>
              </a:ext>
            </a:extLst>
          </p:cNvPr>
          <p:cNvCxnSpPr>
            <a:cxnSpLocks/>
          </p:cNvCxnSpPr>
          <p:nvPr/>
        </p:nvCxnSpPr>
        <p:spPr>
          <a:xfrm>
            <a:off x="334198" y="115535"/>
            <a:ext cx="0" cy="66068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E19EF11F-6052-1736-2666-0A9A3BE5176B}"/>
              </a:ext>
            </a:extLst>
          </p:cNvPr>
          <p:cNvSpPr/>
          <p:nvPr/>
        </p:nvSpPr>
        <p:spPr>
          <a:xfrm>
            <a:off x="252506" y="1610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757CF4AB-BFD7-43C9-9D5B-20410C65B90B}"/>
              </a:ext>
            </a:extLst>
          </p:cNvPr>
          <p:cNvSpPr/>
          <p:nvPr/>
        </p:nvSpPr>
        <p:spPr>
          <a:xfrm>
            <a:off x="247129" y="50804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2EB24B21-6C3D-D295-FAFB-6135A81C3B53}"/>
              </a:ext>
            </a:extLst>
          </p:cNvPr>
          <p:cNvSpPr/>
          <p:nvPr/>
        </p:nvSpPr>
        <p:spPr>
          <a:xfrm>
            <a:off x="256474" y="308867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2FAE7C5C-27C8-F894-FB18-FD34D0D79080}"/>
              </a:ext>
            </a:extLst>
          </p:cNvPr>
          <p:cNvSpPr/>
          <p:nvPr/>
        </p:nvSpPr>
        <p:spPr>
          <a:xfrm>
            <a:off x="247129" y="6083900"/>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779A57B2-64B9-7866-0C87-906B52D345DE}"/>
              </a:ext>
            </a:extLst>
          </p:cNvPr>
          <p:cNvSpPr/>
          <p:nvPr/>
        </p:nvSpPr>
        <p:spPr>
          <a:xfrm>
            <a:off x="210754" y="6421025"/>
            <a:ext cx="246888" cy="24688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95A46477-3181-9FC3-D1D4-FF38E65C92F7}"/>
              </a:ext>
            </a:extLst>
          </p:cNvPr>
          <p:cNvSpPr/>
          <p:nvPr/>
        </p:nvSpPr>
        <p:spPr>
          <a:xfrm>
            <a:off x="247129" y="575843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7B67EBB4-5E04-A0B7-369F-B22FEA79B3FA}"/>
              </a:ext>
            </a:extLst>
          </p:cNvPr>
          <p:cNvSpPr/>
          <p:nvPr/>
        </p:nvSpPr>
        <p:spPr>
          <a:xfrm>
            <a:off x="248670" y="543703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EB772388-9D74-0749-24F8-7BDE0034DB3F}"/>
              </a:ext>
            </a:extLst>
          </p:cNvPr>
          <p:cNvSpPr/>
          <p:nvPr/>
        </p:nvSpPr>
        <p:spPr>
          <a:xfrm>
            <a:off x="256474" y="478658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hlinkClick r:id="rId14" action="ppaction://hlinksldjump"/>
            <a:extLst>
              <a:ext uri="{FF2B5EF4-FFF2-40B4-BE49-F238E27FC236}">
                <a16:creationId xmlns:a16="http://schemas.microsoft.com/office/drawing/2014/main" id="{8122FA7E-12FF-47A0-9800-1A65706B12EE}"/>
              </a:ext>
            </a:extLst>
          </p:cNvPr>
          <p:cNvSpPr/>
          <p:nvPr/>
        </p:nvSpPr>
        <p:spPr>
          <a:xfrm>
            <a:off x="248670" y="446518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000171F3-6C6F-FEDA-0E9A-33E6870B90EC}"/>
              </a:ext>
            </a:extLst>
          </p:cNvPr>
          <p:cNvSpPr/>
          <p:nvPr/>
        </p:nvSpPr>
        <p:spPr>
          <a:xfrm>
            <a:off x="256474" y="41163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C9501209-DED8-115B-C040-A6E4E41B3C53}"/>
              </a:ext>
            </a:extLst>
          </p:cNvPr>
          <p:cNvSpPr/>
          <p:nvPr/>
        </p:nvSpPr>
        <p:spPr>
          <a:xfrm>
            <a:off x="248670" y="37578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58864900-3DF5-5B62-E826-FD8E1D36DF13}"/>
              </a:ext>
            </a:extLst>
          </p:cNvPr>
          <p:cNvSpPr/>
          <p:nvPr/>
        </p:nvSpPr>
        <p:spPr>
          <a:xfrm>
            <a:off x="248670" y="3417604"/>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8" action="ppaction://hlinksldjump"/>
            <a:extLst>
              <a:ext uri="{FF2B5EF4-FFF2-40B4-BE49-F238E27FC236}">
                <a16:creationId xmlns:a16="http://schemas.microsoft.com/office/drawing/2014/main" id="{C14C71ED-48E5-7D68-69DA-A3D80D5637AD}"/>
              </a:ext>
            </a:extLst>
          </p:cNvPr>
          <p:cNvSpPr/>
          <p:nvPr/>
        </p:nvSpPr>
        <p:spPr>
          <a:xfrm>
            <a:off x="256474" y="2814771"/>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19" action="ppaction://hlinksldjump"/>
            <a:extLst>
              <a:ext uri="{FF2B5EF4-FFF2-40B4-BE49-F238E27FC236}">
                <a16:creationId xmlns:a16="http://schemas.microsoft.com/office/drawing/2014/main" id="{37253015-88EB-58CB-BCDF-6B77B1B0CBA3}"/>
              </a:ext>
            </a:extLst>
          </p:cNvPr>
          <p:cNvSpPr/>
          <p:nvPr/>
        </p:nvSpPr>
        <p:spPr>
          <a:xfrm>
            <a:off x="256474" y="24631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0" action="ppaction://hlinksldjump"/>
            <a:extLst>
              <a:ext uri="{FF2B5EF4-FFF2-40B4-BE49-F238E27FC236}">
                <a16:creationId xmlns:a16="http://schemas.microsoft.com/office/drawing/2014/main" id="{8A7EA212-F104-8C83-A34B-6FC18C110CB7}"/>
              </a:ext>
            </a:extLst>
          </p:cNvPr>
          <p:cNvSpPr/>
          <p:nvPr/>
        </p:nvSpPr>
        <p:spPr>
          <a:xfrm>
            <a:off x="256474" y="211472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1" action="ppaction://hlinksldjump"/>
            <a:extLst>
              <a:ext uri="{FF2B5EF4-FFF2-40B4-BE49-F238E27FC236}">
                <a16:creationId xmlns:a16="http://schemas.microsoft.com/office/drawing/2014/main" id="{BCC265F8-2AA9-6231-1665-8BB9DBF55EBB}"/>
              </a:ext>
            </a:extLst>
          </p:cNvPr>
          <p:cNvSpPr/>
          <p:nvPr/>
        </p:nvSpPr>
        <p:spPr>
          <a:xfrm>
            <a:off x="256474" y="17564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2" action="ppaction://hlinksldjump"/>
            <a:extLst>
              <a:ext uri="{FF2B5EF4-FFF2-40B4-BE49-F238E27FC236}">
                <a16:creationId xmlns:a16="http://schemas.microsoft.com/office/drawing/2014/main" id="{1909C94B-BB86-DC87-5F67-CDE7E53398E2}"/>
              </a:ext>
            </a:extLst>
          </p:cNvPr>
          <p:cNvSpPr/>
          <p:nvPr/>
        </p:nvSpPr>
        <p:spPr>
          <a:xfrm>
            <a:off x="256474" y="140674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3" action="ppaction://hlinksldjump"/>
            <a:extLst>
              <a:ext uri="{FF2B5EF4-FFF2-40B4-BE49-F238E27FC236}">
                <a16:creationId xmlns:a16="http://schemas.microsoft.com/office/drawing/2014/main" id="{95A720F8-7D87-7086-8ECB-9780186AB894}"/>
              </a:ext>
            </a:extLst>
          </p:cNvPr>
          <p:cNvSpPr/>
          <p:nvPr/>
        </p:nvSpPr>
        <p:spPr>
          <a:xfrm>
            <a:off x="251533" y="105659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24" action="ppaction://hlinksldjump"/>
            <a:extLst>
              <a:ext uri="{FF2B5EF4-FFF2-40B4-BE49-F238E27FC236}">
                <a16:creationId xmlns:a16="http://schemas.microsoft.com/office/drawing/2014/main" id="{A7D85A30-CCBD-B9D4-DF65-9FE8FC1C3088}"/>
              </a:ext>
            </a:extLst>
          </p:cNvPr>
          <p:cNvSpPr/>
          <p:nvPr/>
        </p:nvSpPr>
        <p:spPr>
          <a:xfrm>
            <a:off x="256474" y="72451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25" action="ppaction://hlinksldjump"/>
            <a:extLst>
              <a:ext uri="{FF2B5EF4-FFF2-40B4-BE49-F238E27FC236}">
                <a16:creationId xmlns:a16="http://schemas.microsoft.com/office/drawing/2014/main" id="{4D0B9B60-142B-4165-AF8E-370894529D67}"/>
              </a:ext>
            </a:extLst>
          </p:cNvPr>
          <p:cNvSpPr/>
          <p:nvPr/>
        </p:nvSpPr>
        <p:spPr>
          <a:xfrm>
            <a:off x="248670" y="42451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755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9D84588-C206-C3BF-EDEA-AC6D8C154029}"/>
              </a:ext>
            </a:extLst>
          </p:cNvPr>
          <p:cNvSpPr txBox="1"/>
          <p:nvPr/>
        </p:nvSpPr>
        <p:spPr>
          <a:xfrm>
            <a:off x="176982" y="1012723"/>
            <a:ext cx="11828206" cy="421653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1" i="0" u="none" strike="noStrike" cap="none" normalizeH="0" baseline="0" dirty="0">
                <a:ln>
                  <a:noFill/>
                </a:ln>
                <a:solidFill>
                  <a:schemeClr val="tx1">
                    <a:lumMod val="95000"/>
                    <a:lumOff val="5000"/>
                  </a:schemeClr>
                </a:solidFill>
                <a:effectLst/>
                <a:latin typeface="Segoe UI" panose="020B0502040204020203" pitchFamily="34" charset="0"/>
                <a:ea typeface="Times New Roman" panose="02020603050405020304" pitchFamily="18" charset="0"/>
                <a:cs typeface="Segoe UI" panose="020B0502040204020203" pitchFamily="34" charset="0"/>
              </a:rPr>
              <a:t>                    Conclusion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5400" b="1" i="0" u="none" strike="noStrike" cap="none" normalizeH="0" baseline="0" dirty="0">
              <a:ln>
                <a:noFill/>
              </a:ln>
              <a:solidFill>
                <a:schemeClr val="tx1">
                  <a:lumMod val="95000"/>
                  <a:lumOff val="5000"/>
                </a:schemeClr>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lumMod val="95000"/>
                    <a:lumOff val="5000"/>
                  </a:schemeClr>
                </a:solidFill>
                <a:effectLst/>
                <a:latin typeface="Segoe UI" panose="020B0502040204020203" pitchFamily="34" charset="0"/>
                <a:ea typeface="Times New Roman" panose="02020603050405020304" pitchFamily="18" charset="0"/>
                <a:cs typeface="Segoe UI" panose="020B0502040204020203" pitchFamily="34" charset="0"/>
              </a:rPr>
              <a:t>The analysis reveals that while there is a growing trend in loan applications and funding, particularly for debt consolidation and seasonal upticks, there is also an increasing rate of charged-off loans, especially in small business and renewable energy sectors. The data suggests the need for a balanced approach to risk management and lending practices. Overall, the bank has a solid foundation of fully paid loans, yet the challenge lies in mitigating losses and refining the loan approval process to enhance future profitability and sustainability.</a:t>
            </a:r>
            <a:endParaRPr kumimoji="0" lang="en-US" altLang="en-US" sz="2000" b="0" i="0" u="none" strike="noStrike" cap="none" normalizeH="0" baseline="0" dirty="0">
              <a:ln>
                <a:noFill/>
              </a:ln>
              <a:solidFill>
                <a:schemeClr val="tx1">
                  <a:lumMod val="95000"/>
                  <a:lumOff val="5000"/>
                </a:schemeClr>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lumMod val="95000"/>
                    <a:lumOff val="5000"/>
                  </a:schemeClr>
                </a:solidFill>
                <a:effectLst/>
                <a:latin typeface="Segoe UI" panose="020B0502040204020203" pitchFamily="34" charset="0"/>
                <a:ea typeface="Times New Roman" panose="02020603050405020304" pitchFamily="18" charset="0"/>
                <a:cs typeface="Segoe UI" panose="020B0502040204020203" pitchFamily="34" charset="0"/>
              </a:rPr>
              <a:t>This summary encapsulates the essence of the project, presenting a narrative that aligns with the strategic decision-making process for loan management and business growth.</a:t>
            </a:r>
            <a:endPar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endParaRPr>
          </a:p>
        </p:txBody>
      </p:sp>
    </p:spTree>
    <p:extLst>
      <p:ext uri="{BB962C8B-B14F-4D97-AF65-F5344CB8AC3E}">
        <p14:creationId xmlns:p14="http://schemas.microsoft.com/office/powerpoint/2010/main" val="7296000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CA7FE-9431-9069-F2ED-8E407C5F4877}"/>
              </a:ext>
            </a:extLst>
          </p:cNvPr>
          <p:cNvSpPr txBox="1"/>
          <p:nvPr/>
        </p:nvSpPr>
        <p:spPr>
          <a:xfrm>
            <a:off x="363793" y="1425677"/>
            <a:ext cx="11641393" cy="3462486"/>
          </a:xfrm>
          <a:prstGeom prst="rect">
            <a:avLst/>
          </a:prstGeom>
          <a:noFill/>
        </p:spPr>
        <p:txBody>
          <a:bodyPr wrap="square" rtlCol="0">
            <a:spAutoFit/>
          </a:bodyPr>
          <a:lstStyle/>
          <a:p>
            <a:pPr marL="0" marR="0">
              <a:spcBef>
                <a:spcPts val="1500"/>
              </a:spcBef>
              <a:spcAft>
                <a:spcPts val="1500"/>
              </a:spcAft>
            </a:pPr>
            <a:r>
              <a:rPr lang="en-US" sz="5400" b="1" dirty="0">
                <a:solidFill>
                  <a:srgbClr val="000000"/>
                </a:solidFill>
                <a:effectLst/>
                <a:latin typeface="Segoe UI" panose="020B0502040204020203" pitchFamily="34" charset="0"/>
                <a:ea typeface="Times New Roman" panose="02020603050405020304" pitchFamily="18" charset="0"/>
              </a:rPr>
              <a:t>                          Goal</a:t>
            </a:r>
          </a:p>
          <a:p>
            <a:pPr marL="0" marR="0">
              <a:spcBef>
                <a:spcPts val="1500"/>
              </a:spcBef>
              <a:spcAft>
                <a:spcPts val="1500"/>
              </a:spcAft>
            </a:pPr>
            <a:r>
              <a:rPr lang="en-US" sz="2800" dirty="0">
                <a:solidFill>
                  <a:srgbClr val="000000"/>
                </a:solidFill>
                <a:effectLst/>
                <a:latin typeface="Segoe UI" panose="020B0502040204020203" pitchFamily="34" charset="0"/>
                <a:ea typeface="Times New Roman" panose="02020603050405020304" pitchFamily="18" charset="0"/>
              </a:rPr>
              <a:t>The goal of this project is to utilize data-driven insights to improve the bank's lending strategies, enhance risk management, and tailor financial products to meet the specific needs of different borrower segments. By achieving a deeper understanding of these elements, the bank can make informed decisions to optimize its loan portfolio performance.</a:t>
            </a:r>
            <a:endParaRPr lang="en-US" sz="2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463064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251209" y="-52755"/>
            <a:ext cx="12443208" cy="7096649"/>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397451" y="2313070"/>
            <a:ext cx="2197969" cy="2472056"/>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224387" y="2313070"/>
            <a:ext cx="2080010" cy="2472056"/>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4140030" y="125582"/>
            <a:ext cx="4991303" cy="6526427"/>
          </a:xfrm>
        </p:spPr>
      </p:pic>
      <p:sp>
        <p:nvSpPr>
          <p:cNvPr id="50" name="TextBox 49">
            <a:extLst>
              <a:ext uri="{FF2B5EF4-FFF2-40B4-BE49-F238E27FC236}">
                <a16:creationId xmlns:a16="http://schemas.microsoft.com/office/drawing/2014/main" id="{3F209002-E608-4BB4-4CAB-14A1A743D29F}"/>
              </a:ext>
            </a:extLst>
          </p:cNvPr>
          <p:cNvSpPr txBox="1"/>
          <p:nvPr/>
        </p:nvSpPr>
        <p:spPr>
          <a:xfrm>
            <a:off x="565550" y="205991"/>
            <a:ext cx="3642858" cy="6524863"/>
          </a:xfrm>
          <a:prstGeom prst="rect">
            <a:avLst/>
          </a:prstGeom>
          <a:noFill/>
        </p:spPr>
        <p:txBody>
          <a:bodyPr wrap="square" rtlCol="0">
            <a:spAutoFit/>
          </a:bodyPr>
          <a:lstStyle/>
          <a:p>
            <a:pPr algn="l"/>
            <a:r>
              <a:rPr lang="en-US" sz="1600" b="0" i="0" dirty="0">
                <a:solidFill>
                  <a:schemeClr val="bg1"/>
                </a:solidFill>
                <a:effectLst/>
                <a:latin typeface="Söhne"/>
              </a:rPr>
              <a:t>This dashboard synthesizes key bank loan metrics, tracking loan purposes, funding patterns, borrower demographics, rate trends, and repayment statuses:</a:t>
            </a:r>
          </a:p>
          <a:p>
            <a:pPr algn="l">
              <a:buFont typeface="Arial" panose="020B0604020202020204" pitchFamily="34" charset="0"/>
              <a:buChar char="•"/>
            </a:pPr>
            <a:r>
              <a:rPr lang="en-US" sz="1600" b="1" i="0" dirty="0">
                <a:solidFill>
                  <a:schemeClr val="bg1"/>
                </a:solidFill>
                <a:effectLst/>
                <a:latin typeface="Söhne"/>
              </a:rPr>
              <a:t>Purpose</a:t>
            </a:r>
            <a:r>
              <a:rPr lang="en-US" sz="1600" b="0" i="0" dirty="0">
                <a:solidFill>
                  <a:schemeClr val="bg1"/>
                </a:solidFill>
                <a:effectLst/>
                <a:latin typeface="Söhne"/>
              </a:rPr>
              <a:t>: Debt consolidation tops funding at $231M, with credit card and home improvement next. Vacation and renewable energy receive the least funding.</a:t>
            </a:r>
          </a:p>
          <a:p>
            <a:pPr algn="l">
              <a:buFont typeface="Arial" panose="020B0604020202020204" pitchFamily="34" charset="0"/>
              <a:buChar char="•"/>
            </a:pPr>
            <a:r>
              <a:rPr lang="en-US" sz="1600" b="1" i="0" dirty="0">
                <a:solidFill>
                  <a:schemeClr val="bg1"/>
                </a:solidFill>
                <a:effectLst/>
                <a:latin typeface="Söhne"/>
              </a:rPr>
              <a:t>Seasonality</a:t>
            </a:r>
            <a:r>
              <a:rPr lang="en-US" sz="1600" b="0" i="0" dirty="0">
                <a:solidFill>
                  <a:schemeClr val="bg1"/>
                </a:solidFill>
                <a:effectLst/>
                <a:latin typeface="Söhne"/>
              </a:rPr>
              <a:t>: Funding shows an overall rise from 2007-2011, peaking in later quarters.</a:t>
            </a:r>
          </a:p>
          <a:p>
            <a:pPr algn="l">
              <a:buFont typeface="Arial" panose="020B0604020202020204" pitchFamily="34" charset="0"/>
              <a:buChar char="•"/>
            </a:pPr>
            <a:r>
              <a:rPr lang="en-US" sz="1600" b="1" i="0" dirty="0">
                <a:solidFill>
                  <a:schemeClr val="bg1"/>
                </a:solidFill>
                <a:effectLst/>
                <a:latin typeface="Söhne"/>
              </a:rPr>
              <a:t>Home Ownership</a:t>
            </a:r>
            <a:r>
              <a:rPr lang="en-US" sz="1600" b="0" i="0" dirty="0">
                <a:solidFill>
                  <a:schemeClr val="bg1"/>
                </a:solidFill>
                <a:effectLst/>
                <a:latin typeface="Söhne"/>
              </a:rPr>
              <a:t>: Renters (18,899) and mortgagees (17,659) are prevalent, few own outright (3,058), and minimal in other arrangements (98).</a:t>
            </a:r>
          </a:p>
          <a:p>
            <a:pPr algn="l">
              <a:buFont typeface="Arial" panose="020B0604020202020204" pitchFamily="34" charset="0"/>
              <a:buChar char="•"/>
            </a:pPr>
            <a:r>
              <a:rPr lang="en-US" sz="1600" b="1" i="0" dirty="0">
                <a:solidFill>
                  <a:schemeClr val="bg1"/>
                </a:solidFill>
                <a:effectLst/>
                <a:latin typeface="Söhne"/>
              </a:rPr>
              <a:t>Interest Rates</a:t>
            </a:r>
            <a:r>
              <a:rPr lang="en-US" sz="1600" b="0" i="0" dirty="0">
                <a:solidFill>
                  <a:schemeClr val="bg1"/>
                </a:solidFill>
                <a:effectLst/>
                <a:latin typeface="Söhne"/>
              </a:rPr>
              <a:t>: Rates escalate from Grade A (7.34%) to G (21.40%), aligning with risk levels.</a:t>
            </a:r>
          </a:p>
          <a:p>
            <a:pPr algn="l">
              <a:buFont typeface="Arial" panose="020B0604020202020204" pitchFamily="34" charset="0"/>
              <a:buChar char="•"/>
            </a:pPr>
            <a:r>
              <a:rPr lang="en-US" sz="1600" b="1" i="0" dirty="0">
                <a:solidFill>
                  <a:schemeClr val="bg1"/>
                </a:solidFill>
                <a:effectLst/>
                <a:latin typeface="Söhne"/>
              </a:rPr>
              <a:t>Loan vs. Funded</a:t>
            </a:r>
            <a:r>
              <a:rPr lang="en-US" sz="1600" b="0" i="0" dirty="0">
                <a:solidFill>
                  <a:schemeClr val="bg1"/>
                </a:solidFill>
                <a:effectLst/>
                <a:latin typeface="Söhne"/>
              </a:rPr>
              <a:t>: Annually, the funded amounts trail loan applications, hinting at selective funding.</a:t>
            </a:r>
          </a:p>
          <a:p>
            <a:pPr algn="l">
              <a:buFont typeface="Arial" panose="020B0604020202020204" pitchFamily="34" charset="0"/>
              <a:buChar char="•"/>
            </a:pPr>
            <a:r>
              <a:rPr lang="en-US" sz="1600" b="1" i="0" dirty="0">
                <a:solidFill>
                  <a:schemeClr val="bg1"/>
                </a:solidFill>
                <a:effectLst/>
                <a:latin typeface="Söhne"/>
              </a:rPr>
              <a:t>Loan Statuses</a:t>
            </a:r>
            <a:r>
              <a:rPr lang="en-US" sz="1600" b="0" i="0" dirty="0">
                <a:solidFill>
                  <a:schemeClr val="bg1"/>
                </a:solidFill>
                <a:effectLst/>
                <a:latin typeface="Söhne"/>
              </a:rPr>
              <a:t>: Predominantly, loans are fully repaid (32,950), with fewer charge-offs (5,627) and active loans (1,140).</a:t>
            </a:r>
          </a:p>
          <a:p>
            <a:endParaRPr lang="en-US" dirty="0"/>
          </a:p>
        </p:txBody>
      </p:sp>
      <p:cxnSp>
        <p:nvCxnSpPr>
          <p:cNvPr id="62" name="Straight Connector 61">
            <a:extLst>
              <a:ext uri="{FF2B5EF4-FFF2-40B4-BE49-F238E27FC236}">
                <a16:creationId xmlns:a16="http://schemas.microsoft.com/office/drawing/2014/main" id="{27E4136A-53A4-2752-92C4-57AA0A7F7456}"/>
              </a:ext>
            </a:extLst>
          </p:cNvPr>
          <p:cNvCxnSpPr>
            <a:cxnSpLocks/>
          </p:cNvCxnSpPr>
          <p:nvPr/>
        </p:nvCxnSpPr>
        <p:spPr>
          <a:xfrm>
            <a:off x="334198" y="115535"/>
            <a:ext cx="0" cy="66068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3" name="Oval 62">
            <a:hlinkClick r:id="rId6" action="ppaction://hlinksldjump"/>
            <a:extLst>
              <a:ext uri="{FF2B5EF4-FFF2-40B4-BE49-F238E27FC236}">
                <a16:creationId xmlns:a16="http://schemas.microsoft.com/office/drawing/2014/main" id="{CAA372FA-0F27-FB74-BC1D-CA1182E6E02A}"/>
              </a:ext>
            </a:extLst>
          </p:cNvPr>
          <p:cNvSpPr/>
          <p:nvPr/>
        </p:nvSpPr>
        <p:spPr>
          <a:xfrm>
            <a:off x="201409" y="108711"/>
            <a:ext cx="246888" cy="24688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hlinkClick r:id="rId7" action="ppaction://hlinksldjump"/>
            <a:extLst>
              <a:ext uri="{FF2B5EF4-FFF2-40B4-BE49-F238E27FC236}">
                <a16:creationId xmlns:a16="http://schemas.microsoft.com/office/drawing/2014/main" id="{5494C81A-A3CF-213C-163D-6E078DA231FA}"/>
              </a:ext>
            </a:extLst>
          </p:cNvPr>
          <p:cNvSpPr/>
          <p:nvPr/>
        </p:nvSpPr>
        <p:spPr>
          <a:xfrm>
            <a:off x="247129" y="50804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hlinkClick r:id="rId8" action="ppaction://hlinksldjump"/>
            <a:extLst>
              <a:ext uri="{FF2B5EF4-FFF2-40B4-BE49-F238E27FC236}">
                <a16:creationId xmlns:a16="http://schemas.microsoft.com/office/drawing/2014/main" id="{46F9F0F8-6437-36A9-777E-4295FF1A2A34}"/>
              </a:ext>
            </a:extLst>
          </p:cNvPr>
          <p:cNvSpPr/>
          <p:nvPr/>
        </p:nvSpPr>
        <p:spPr>
          <a:xfrm>
            <a:off x="256474" y="308867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hlinkClick r:id="rId9" action="ppaction://hlinksldjump"/>
            <a:extLst>
              <a:ext uri="{FF2B5EF4-FFF2-40B4-BE49-F238E27FC236}">
                <a16:creationId xmlns:a16="http://schemas.microsoft.com/office/drawing/2014/main" id="{59916C18-655A-9D26-5D04-3C5B467062F9}"/>
              </a:ext>
            </a:extLst>
          </p:cNvPr>
          <p:cNvSpPr/>
          <p:nvPr/>
        </p:nvSpPr>
        <p:spPr>
          <a:xfrm>
            <a:off x="247129" y="6083900"/>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hlinkClick r:id="rId10" action="ppaction://hlinksldjump"/>
            <a:extLst>
              <a:ext uri="{FF2B5EF4-FFF2-40B4-BE49-F238E27FC236}">
                <a16:creationId xmlns:a16="http://schemas.microsoft.com/office/drawing/2014/main" id="{C4BAF251-9CF4-4D98-D802-BA919E06F132}"/>
              </a:ext>
            </a:extLst>
          </p:cNvPr>
          <p:cNvSpPr/>
          <p:nvPr/>
        </p:nvSpPr>
        <p:spPr>
          <a:xfrm>
            <a:off x="257717" y="6420162"/>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hlinkClick r:id="rId11" action="ppaction://hlinksldjump"/>
            <a:extLst>
              <a:ext uri="{FF2B5EF4-FFF2-40B4-BE49-F238E27FC236}">
                <a16:creationId xmlns:a16="http://schemas.microsoft.com/office/drawing/2014/main" id="{184484C5-E403-0766-3F40-6E29FCDA3A9A}"/>
              </a:ext>
            </a:extLst>
          </p:cNvPr>
          <p:cNvSpPr/>
          <p:nvPr/>
        </p:nvSpPr>
        <p:spPr>
          <a:xfrm>
            <a:off x="247129" y="575843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hlinkClick r:id="rId12" action="ppaction://hlinksldjump"/>
            <a:extLst>
              <a:ext uri="{FF2B5EF4-FFF2-40B4-BE49-F238E27FC236}">
                <a16:creationId xmlns:a16="http://schemas.microsoft.com/office/drawing/2014/main" id="{11742631-FC85-6B33-3743-6D12EAADC647}"/>
              </a:ext>
            </a:extLst>
          </p:cNvPr>
          <p:cNvSpPr/>
          <p:nvPr/>
        </p:nvSpPr>
        <p:spPr>
          <a:xfrm>
            <a:off x="248670" y="543703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hlinkClick r:id="rId13" action="ppaction://hlinksldjump"/>
            <a:extLst>
              <a:ext uri="{FF2B5EF4-FFF2-40B4-BE49-F238E27FC236}">
                <a16:creationId xmlns:a16="http://schemas.microsoft.com/office/drawing/2014/main" id="{BBA73607-D8F4-E0B2-FD04-C97857117F25}"/>
              </a:ext>
            </a:extLst>
          </p:cNvPr>
          <p:cNvSpPr/>
          <p:nvPr/>
        </p:nvSpPr>
        <p:spPr>
          <a:xfrm>
            <a:off x="256474" y="478658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hlinkClick r:id="rId14" action="ppaction://hlinksldjump"/>
            <a:extLst>
              <a:ext uri="{FF2B5EF4-FFF2-40B4-BE49-F238E27FC236}">
                <a16:creationId xmlns:a16="http://schemas.microsoft.com/office/drawing/2014/main" id="{76D8CFFE-1BD5-B3E9-0EAE-B6C795F32B66}"/>
              </a:ext>
            </a:extLst>
          </p:cNvPr>
          <p:cNvSpPr/>
          <p:nvPr/>
        </p:nvSpPr>
        <p:spPr>
          <a:xfrm>
            <a:off x="248670" y="446518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hlinkClick r:id="rId15" action="ppaction://hlinksldjump"/>
            <a:extLst>
              <a:ext uri="{FF2B5EF4-FFF2-40B4-BE49-F238E27FC236}">
                <a16:creationId xmlns:a16="http://schemas.microsoft.com/office/drawing/2014/main" id="{14B30175-3E23-2995-3ED5-38D890CC4273}"/>
              </a:ext>
            </a:extLst>
          </p:cNvPr>
          <p:cNvSpPr/>
          <p:nvPr/>
        </p:nvSpPr>
        <p:spPr>
          <a:xfrm>
            <a:off x="256474" y="41163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hlinkClick r:id="rId16" action="ppaction://hlinksldjump"/>
            <a:extLst>
              <a:ext uri="{FF2B5EF4-FFF2-40B4-BE49-F238E27FC236}">
                <a16:creationId xmlns:a16="http://schemas.microsoft.com/office/drawing/2014/main" id="{523118CF-B400-1534-0605-C41B4934BCD7}"/>
              </a:ext>
            </a:extLst>
          </p:cNvPr>
          <p:cNvSpPr/>
          <p:nvPr/>
        </p:nvSpPr>
        <p:spPr>
          <a:xfrm>
            <a:off x="248670" y="37578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hlinkClick r:id="rId17" action="ppaction://hlinksldjump"/>
            <a:extLst>
              <a:ext uri="{FF2B5EF4-FFF2-40B4-BE49-F238E27FC236}">
                <a16:creationId xmlns:a16="http://schemas.microsoft.com/office/drawing/2014/main" id="{9C39DDEE-1F36-89D1-811F-F29A6B90A1DC}"/>
              </a:ext>
            </a:extLst>
          </p:cNvPr>
          <p:cNvSpPr/>
          <p:nvPr/>
        </p:nvSpPr>
        <p:spPr>
          <a:xfrm>
            <a:off x="248670" y="3417604"/>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hlinkClick r:id="rId18" action="ppaction://hlinksldjump"/>
            <a:extLst>
              <a:ext uri="{FF2B5EF4-FFF2-40B4-BE49-F238E27FC236}">
                <a16:creationId xmlns:a16="http://schemas.microsoft.com/office/drawing/2014/main" id="{F5D2B3A8-636D-6EEB-BD25-367A55903270}"/>
              </a:ext>
            </a:extLst>
          </p:cNvPr>
          <p:cNvSpPr/>
          <p:nvPr/>
        </p:nvSpPr>
        <p:spPr>
          <a:xfrm>
            <a:off x="256474" y="2814771"/>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hlinkClick r:id="rId19" action="ppaction://hlinksldjump"/>
            <a:extLst>
              <a:ext uri="{FF2B5EF4-FFF2-40B4-BE49-F238E27FC236}">
                <a16:creationId xmlns:a16="http://schemas.microsoft.com/office/drawing/2014/main" id="{D37EEFFF-34F0-8129-58DE-42AFADCAB096}"/>
              </a:ext>
            </a:extLst>
          </p:cNvPr>
          <p:cNvSpPr/>
          <p:nvPr/>
        </p:nvSpPr>
        <p:spPr>
          <a:xfrm>
            <a:off x="256474" y="24631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hlinkClick r:id="rId20" action="ppaction://hlinksldjump"/>
            <a:extLst>
              <a:ext uri="{FF2B5EF4-FFF2-40B4-BE49-F238E27FC236}">
                <a16:creationId xmlns:a16="http://schemas.microsoft.com/office/drawing/2014/main" id="{D951CCAC-DF44-4FA4-3038-14805A622527}"/>
              </a:ext>
            </a:extLst>
          </p:cNvPr>
          <p:cNvSpPr/>
          <p:nvPr/>
        </p:nvSpPr>
        <p:spPr>
          <a:xfrm>
            <a:off x="256474" y="211472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hlinkClick r:id="rId21" action="ppaction://hlinksldjump"/>
            <a:extLst>
              <a:ext uri="{FF2B5EF4-FFF2-40B4-BE49-F238E27FC236}">
                <a16:creationId xmlns:a16="http://schemas.microsoft.com/office/drawing/2014/main" id="{FAC3809E-111E-1214-CDFA-C40B8A2FDA07}"/>
              </a:ext>
            </a:extLst>
          </p:cNvPr>
          <p:cNvSpPr/>
          <p:nvPr/>
        </p:nvSpPr>
        <p:spPr>
          <a:xfrm>
            <a:off x="256474" y="17564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hlinkClick r:id="rId22" action="ppaction://hlinksldjump"/>
            <a:extLst>
              <a:ext uri="{FF2B5EF4-FFF2-40B4-BE49-F238E27FC236}">
                <a16:creationId xmlns:a16="http://schemas.microsoft.com/office/drawing/2014/main" id="{FD7A54A4-AD80-861B-0C50-C2D45E18A50B}"/>
              </a:ext>
            </a:extLst>
          </p:cNvPr>
          <p:cNvSpPr/>
          <p:nvPr/>
        </p:nvSpPr>
        <p:spPr>
          <a:xfrm>
            <a:off x="256474" y="140674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hlinkClick r:id="rId23" action="ppaction://hlinksldjump"/>
            <a:extLst>
              <a:ext uri="{FF2B5EF4-FFF2-40B4-BE49-F238E27FC236}">
                <a16:creationId xmlns:a16="http://schemas.microsoft.com/office/drawing/2014/main" id="{AA460AAA-911F-975A-3A7E-0A2F68ECA751}"/>
              </a:ext>
            </a:extLst>
          </p:cNvPr>
          <p:cNvSpPr/>
          <p:nvPr/>
        </p:nvSpPr>
        <p:spPr>
          <a:xfrm>
            <a:off x="251533" y="105659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hlinkClick r:id="rId24" action="ppaction://hlinksldjump"/>
            <a:extLst>
              <a:ext uri="{FF2B5EF4-FFF2-40B4-BE49-F238E27FC236}">
                <a16:creationId xmlns:a16="http://schemas.microsoft.com/office/drawing/2014/main" id="{9C2242FD-9CF9-270C-A686-8962BE0FD548}"/>
              </a:ext>
            </a:extLst>
          </p:cNvPr>
          <p:cNvSpPr/>
          <p:nvPr/>
        </p:nvSpPr>
        <p:spPr>
          <a:xfrm>
            <a:off x="256474" y="72451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hlinkClick r:id="rId25" action="ppaction://hlinksldjump"/>
            <a:extLst>
              <a:ext uri="{FF2B5EF4-FFF2-40B4-BE49-F238E27FC236}">
                <a16:creationId xmlns:a16="http://schemas.microsoft.com/office/drawing/2014/main" id="{3D9694EE-B119-CB9D-7D14-A92D6278747D}"/>
              </a:ext>
            </a:extLst>
          </p:cNvPr>
          <p:cNvSpPr/>
          <p:nvPr/>
        </p:nvSpPr>
        <p:spPr>
          <a:xfrm>
            <a:off x="248670" y="42451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4478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241160" y="-52754"/>
            <a:ext cx="12433159" cy="6910754"/>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397451" y="2313070"/>
            <a:ext cx="2197969" cy="2472056"/>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24387" y="2313070"/>
            <a:ext cx="2080010" cy="2472056"/>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4046976" y="125583"/>
            <a:ext cx="5084357" cy="6526426"/>
          </a:xfrm>
        </p:spPr>
      </p:pic>
      <p:sp>
        <p:nvSpPr>
          <p:cNvPr id="50" name="TextBox 49">
            <a:extLst>
              <a:ext uri="{FF2B5EF4-FFF2-40B4-BE49-F238E27FC236}">
                <a16:creationId xmlns:a16="http://schemas.microsoft.com/office/drawing/2014/main" id="{3F209002-E608-4BB4-4CAB-14A1A743D29F}"/>
              </a:ext>
            </a:extLst>
          </p:cNvPr>
          <p:cNvSpPr txBox="1"/>
          <p:nvPr/>
        </p:nvSpPr>
        <p:spPr>
          <a:xfrm>
            <a:off x="581086" y="316548"/>
            <a:ext cx="3372834" cy="6124754"/>
          </a:xfrm>
          <a:prstGeom prst="rect">
            <a:avLst/>
          </a:prstGeom>
          <a:noFill/>
        </p:spPr>
        <p:txBody>
          <a:bodyPr wrap="square" rtlCol="0">
            <a:spAutoFit/>
          </a:bodyPr>
          <a:lstStyle/>
          <a:p>
            <a:pPr algn="l"/>
            <a:r>
              <a:rPr lang="en-US" sz="1400" b="0" i="0" dirty="0">
                <a:solidFill>
                  <a:schemeClr val="bg1"/>
                </a:solidFill>
                <a:effectLst/>
                <a:latin typeface="Söhne"/>
              </a:rPr>
              <a:t>This dashboard provides a succinct overview of bank loan dynamics, revealing insights into credit behavior, regional lending, and risk trends:</a:t>
            </a:r>
          </a:p>
          <a:p>
            <a:pPr algn="l">
              <a:buFont typeface="+mj-lt"/>
              <a:buAutoNum type="arabicPeriod"/>
            </a:pPr>
            <a:r>
              <a:rPr lang="en-US" sz="1400" b="1" i="0" dirty="0">
                <a:solidFill>
                  <a:schemeClr val="bg1"/>
                </a:solidFill>
                <a:effectLst/>
                <a:latin typeface="Söhne"/>
              </a:rPr>
              <a:t>Grade Effects 1</a:t>
            </a:r>
            <a:r>
              <a:rPr lang="en-US" sz="1400" b="0" i="0" dirty="0">
                <a:solidFill>
                  <a:schemeClr val="bg1"/>
                </a:solidFill>
                <a:effectLst/>
                <a:latin typeface="Söhne"/>
              </a:rPr>
              <a:t>: Shows minimal fluctuation in inquiries and delinquencies across loan grades, suggesting these factors are not heavily grade-dependent.</a:t>
            </a:r>
          </a:p>
          <a:p>
            <a:pPr algn="l">
              <a:buFont typeface="+mj-lt"/>
              <a:buAutoNum type="arabicPeriod"/>
            </a:pPr>
            <a:r>
              <a:rPr lang="en-US" sz="1400" b="1" i="0" dirty="0">
                <a:solidFill>
                  <a:schemeClr val="bg1"/>
                </a:solidFill>
                <a:effectLst/>
                <a:latin typeface="Söhne"/>
              </a:rPr>
              <a:t>Grade Effects 2</a:t>
            </a:r>
            <a:r>
              <a:rPr lang="en-US" sz="1400" b="0" i="0" dirty="0">
                <a:solidFill>
                  <a:schemeClr val="bg1"/>
                </a:solidFill>
                <a:effectLst/>
                <a:latin typeface="Söhne"/>
              </a:rPr>
              <a:t>: Reveals an uptick in public records with lower loan grades, hinting at a link between reduced creditworthiness and increased public incidents.</a:t>
            </a:r>
          </a:p>
          <a:p>
            <a:pPr algn="l">
              <a:buFont typeface="+mj-lt"/>
              <a:buAutoNum type="arabicPeriod"/>
            </a:pPr>
            <a:r>
              <a:rPr lang="en-US" sz="1400" b="1" i="0" dirty="0">
                <a:solidFill>
                  <a:schemeClr val="bg1"/>
                </a:solidFill>
                <a:effectLst/>
                <a:latin typeface="Söhne"/>
              </a:rPr>
              <a:t>Sum Funded By State</a:t>
            </a:r>
            <a:r>
              <a:rPr lang="en-US" sz="1400" b="0" i="0" dirty="0">
                <a:solidFill>
                  <a:schemeClr val="bg1"/>
                </a:solidFill>
                <a:effectLst/>
                <a:latin typeface="Söhne"/>
              </a:rPr>
              <a:t>: Illustrates funding distribution, with CA and TX as top funders, useful for targeting and risk diversification.</a:t>
            </a:r>
          </a:p>
          <a:p>
            <a:pPr algn="l">
              <a:buFont typeface="+mj-lt"/>
              <a:buAutoNum type="arabicPeriod"/>
            </a:pPr>
            <a:r>
              <a:rPr lang="en-US" sz="1400" b="1" i="0" dirty="0">
                <a:solidFill>
                  <a:schemeClr val="bg1"/>
                </a:solidFill>
                <a:effectLst/>
                <a:latin typeface="Söhne"/>
              </a:rPr>
              <a:t>Avg DTI Per State</a:t>
            </a:r>
            <a:r>
              <a:rPr lang="en-US" sz="1400" b="0" i="0" dirty="0">
                <a:solidFill>
                  <a:schemeClr val="bg1"/>
                </a:solidFill>
                <a:effectLst/>
                <a:latin typeface="Söhne"/>
              </a:rPr>
              <a:t>: Identifies states with elevated DTI ratios, which may signal greater borrower stress.</a:t>
            </a:r>
          </a:p>
          <a:p>
            <a:pPr algn="l">
              <a:buFont typeface="+mj-lt"/>
              <a:buAutoNum type="arabicPeriod"/>
            </a:pPr>
            <a:r>
              <a:rPr lang="en-US" sz="1400" b="1" i="0" dirty="0">
                <a:solidFill>
                  <a:schemeClr val="bg1"/>
                </a:solidFill>
                <a:effectLst/>
                <a:latin typeface="Söhne"/>
              </a:rPr>
              <a:t>Funded Vs. Income</a:t>
            </a:r>
            <a:r>
              <a:rPr lang="en-US" sz="1400" b="0" i="0" dirty="0">
                <a:solidFill>
                  <a:schemeClr val="bg1"/>
                </a:solidFill>
                <a:effectLst/>
                <a:latin typeface="Söhne"/>
              </a:rPr>
              <a:t>: Displays a rising trend in loan funding compared to income, peaking in 2011, potentially raising concerns about affordability.</a:t>
            </a:r>
          </a:p>
          <a:p>
            <a:pPr algn="l">
              <a:buFont typeface="+mj-lt"/>
              <a:buAutoNum type="arabicPeriod"/>
            </a:pPr>
            <a:r>
              <a:rPr lang="en-US" sz="1400" b="1" i="0" dirty="0">
                <a:solidFill>
                  <a:schemeClr val="bg1"/>
                </a:solidFill>
                <a:effectLst/>
                <a:latin typeface="Söhne"/>
              </a:rPr>
              <a:t>Losses Funded Value</a:t>
            </a:r>
            <a:r>
              <a:rPr lang="en-US" sz="1400" b="0" i="0" dirty="0">
                <a:solidFill>
                  <a:schemeClr val="bg1"/>
                </a:solidFill>
                <a:effectLst/>
                <a:latin typeface="Söhne"/>
              </a:rPr>
              <a:t>: Highlights a year-on-year rise in losses, with a surge in 2011, underscoring the importance of robust risk control.</a:t>
            </a:r>
          </a:p>
          <a:p>
            <a:endParaRPr lang="en-US" sz="1400" dirty="0"/>
          </a:p>
        </p:txBody>
      </p:sp>
      <p:cxnSp>
        <p:nvCxnSpPr>
          <p:cNvPr id="2" name="Straight Connector 1">
            <a:extLst>
              <a:ext uri="{FF2B5EF4-FFF2-40B4-BE49-F238E27FC236}">
                <a16:creationId xmlns:a16="http://schemas.microsoft.com/office/drawing/2014/main" id="{E3F49FA9-1B53-DD4E-8A43-697AE5266EAB}"/>
              </a:ext>
            </a:extLst>
          </p:cNvPr>
          <p:cNvCxnSpPr>
            <a:cxnSpLocks/>
          </p:cNvCxnSpPr>
          <p:nvPr/>
        </p:nvCxnSpPr>
        <p:spPr>
          <a:xfrm>
            <a:off x="334198" y="115535"/>
            <a:ext cx="0" cy="66068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480AAFA1-F9B0-8DAB-57ED-0EEB3093ACA6}"/>
              </a:ext>
            </a:extLst>
          </p:cNvPr>
          <p:cNvSpPr/>
          <p:nvPr/>
        </p:nvSpPr>
        <p:spPr>
          <a:xfrm>
            <a:off x="252506" y="1610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61EE8486-E5CE-C3AB-A0C1-0A7BB8FC7615}"/>
              </a:ext>
            </a:extLst>
          </p:cNvPr>
          <p:cNvSpPr/>
          <p:nvPr/>
        </p:nvSpPr>
        <p:spPr>
          <a:xfrm>
            <a:off x="247129" y="50804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E8E9A49C-F9BC-92AB-E7CF-703D497DE8F2}"/>
              </a:ext>
            </a:extLst>
          </p:cNvPr>
          <p:cNvSpPr/>
          <p:nvPr/>
        </p:nvSpPr>
        <p:spPr>
          <a:xfrm>
            <a:off x="256474" y="308867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6DD31666-A2FB-5392-4E38-5766A3F5E1F6}"/>
              </a:ext>
            </a:extLst>
          </p:cNvPr>
          <p:cNvSpPr/>
          <p:nvPr/>
        </p:nvSpPr>
        <p:spPr>
          <a:xfrm>
            <a:off x="247129" y="6083900"/>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117ABCBA-ED05-4E36-3BC8-33CBF9A9FCC8}"/>
              </a:ext>
            </a:extLst>
          </p:cNvPr>
          <p:cNvSpPr/>
          <p:nvPr/>
        </p:nvSpPr>
        <p:spPr>
          <a:xfrm>
            <a:off x="257717" y="6420162"/>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E033FE51-DBCA-B422-81BB-358A3A191A20}"/>
              </a:ext>
            </a:extLst>
          </p:cNvPr>
          <p:cNvSpPr/>
          <p:nvPr/>
        </p:nvSpPr>
        <p:spPr>
          <a:xfrm>
            <a:off x="247129" y="575843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82EEF2D9-B619-6EB2-B597-1E52E6638497}"/>
              </a:ext>
            </a:extLst>
          </p:cNvPr>
          <p:cNvSpPr/>
          <p:nvPr/>
        </p:nvSpPr>
        <p:spPr>
          <a:xfrm>
            <a:off x="248670" y="543703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D568E680-5C7B-7AB9-286E-FADE5F57CEC7}"/>
              </a:ext>
            </a:extLst>
          </p:cNvPr>
          <p:cNvSpPr/>
          <p:nvPr/>
        </p:nvSpPr>
        <p:spPr>
          <a:xfrm>
            <a:off x="256474" y="478658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hlinkClick r:id="rId14" action="ppaction://hlinksldjump"/>
            <a:extLst>
              <a:ext uri="{FF2B5EF4-FFF2-40B4-BE49-F238E27FC236}">
                <a16:creationId xmlns:a16="http://schemas.microsoft.com/office/drawing/2014/main" id="{6B48DF38-E05E-7DB2-4261-95D6D4E81CEA}"/>
              </a:ext>
            </a:extLst>
          </p:cNvPr>
          <p:cNvSpPr/>
          <p:nvPr/>
        </p:nvSpPr>
        <p:spPr>
          <a:xfrm>
            <a:off x="248670" y="446518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596E93E3-8683-F07A-1045-29DCE5256538}"/>
              </a:ext>
            </a:extLst>
          </p:cNvPr>
          <p:cNvSpPr/>
          <p:nvPr/>
        </p:nvSpPr>
        <p:spPr>
          <a:xfrm>
            <a:off x="256474" y="41163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82D8C854-041E-20BD-606D-DFBD11018186}"/>
              </a:ext>
            </a:extLst>
          </p:cNvPr>
          <p:cNvSpPr/>
          <p:nvPr/>
        </p:nvSpPr>
        <p:spPr>
          <a:xfrm>
            <a:off x="248670" y="37578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CAA02741-4051-7620-483B-3E3AD73DA954}"/>
              </a:ext>
            </a:extLst>
          </p:cNvPr>
          <p:cNvSpPr/>
          <p:nvPr/>
        </p:nvSpPr>
        <p:spPr>
          <a:xfrm>
            <a:off x="248670" y="3417604"/>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8" action="ppaction://hlinksldjump"/>
            <a:extLst>
              <a:ext uri="{FF2B5EF4-FFF2-40B4-BE49-F238E27FC236}">
                <a16:creationId xmlns:a16="http://schemas.microsoft.com/office/drawing/2014/main" id="{75C6A032-A738-D955-4B30-74AA0580901A}"/>
              </a:ext>
            </a:extLst>
          </p:cNvPr>
          <p:cNvSpPr/>
          <p:nvPr/>
        </p:nvSpPr>
        <p:spPr>
          <a:xfrm>
            <a:off x="256474" y="2814771"/>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19" action="ppaction://hlinksldjump"/>
            <a:extLst>
              <a:ext uri="{FF2B5EF4-FFF2-40B4-BE49-F238E27FC236}">
                <a16:creationId xmlns:a16="http://schemas.microsoft.com/office/drawing/2014/main" id="{C18B388F-3582-304B-2507-B383B798575D}"/>
              </a:ext>
            </a:extLst>
          </p:cNvPr>
          <p:cNvSpPr/>
          <p:nvPr/>
        </p:nvSpPr>
        <p:spPr>
          <a:xfrm>
            <a:off x="256474" y="24631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0" action="ppaction://hlinksldjump"/>
            <a:extLst>
              <a:ext uri="{FF2B5EF4-FFF2-40B4-BE49-F238E27FC236}">
                <a16:creationId xmlns:a16="http://schemas.microsoft.com/office/drawing/2014/main" id="{D58F9708-1B9C-88DC-3397-D28BEED75995}"/>
              </a:ext>
            </a:extLst>
          </p:cNvPr>
          <p:cNvSpPr/>
          <p:nvPr/>
        </p:nvSpPr>
        <p:spPr>
          <a:xfrm>
            <a:off x="256474" y="211472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1" action="ppaction://hlinksldjump"/>
            <a:extLst>
              <a:ext uri="{FF2B5EF4-FFF2-40B4-BE49-F238E27FC236}">
                <a16:creationId xmlns:a16="http://schemas.microsoft.com/office/drawing/2014/main" id="{BA20682F-E3EB-C252-D6F9-84DF0E50F8EB}"/>
              </a:ext>
            </a:extLst>
          </p:cNvPr>
          <p:cNvSpPr/>
          <p:nvPr/>
        </p:nvSpPr>
        <p:spPr>
          <a:xfrm>
            <a:off x="256474" y="17564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2" action="ppaction://hlinksldjump"/>
            <a:extLst>
              <a:ext uri="{FF2B5EF4-FFF2-40B4-BE49-F238E27FC236}">
                <a16:creationId xmlns:a16="http://schemas.microsoft.com/office/drawing/2014/main" id="{191B1628-CD61-88F3-34A9-15DB1237A79B}"/>
              </a:ext>
            </a:extLst>
          </p:cNvPr>
          <p:cNvSpPr/>
          <p:nvPr/>
        </p:nvSpPr>
        <p:spPr>
          <a:xfrm>
            <a:off x="256474" y="140674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3" action="ppaction://hlinksldjump"/>
            <a:extLst>
              <a:ext uri="{FF2B5EF4-FFF2-40B4-BE49-F238E27FC236}">
                <a16:creationId xmlns:a16="http://schemas.microsoft.com/office/drawing/2014/main" id="{67690133-01A0-9559-AB14-68A3FD2DF182}"/>
              </a:ext>
            </a:extLst>
          </p:cNvPr>
          <p:cNvSpPr/>
          <p:nvPr/>
        </p:nvSpPr>
        <p:spPr>
          <a:xfrm>
            <a:off x="251533" y="105659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24" action="ppaction://hlinksldjump"/>
            <a:extLst>
              <a:ext uri="{FF2B5EF4-FFF2-40B4-BE49-F238E27FC236}">
                <a16:creationId xmlns:a16="http://schemas.microsoft.com/office/drawing/2014/main" id="{5AE86326-8705-4718-D531-4FADBA547249}"/>
              </a:ext>
            </a:extLst>
          </p:cNvPr>
          <p:cNvSpPr/>
          <p:nvPr/>
        </p:nvSpPr>
        <p:spPr>
          <a:xfrm>
            <a:off x="256474" y="72451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25" action="ppaction://hlinksldjump"/>
            <a:extLst>
              <a:ext uri="{FF2B5EF4-FFF2-40B4-BE49-F238E27FC236}">
                <a16:creationId xmlns:a16="http://schemas.microsoft.com/office/drawing/2014/main" id="{0BC9E189-81D7-EB9C-EAFD-85EF4C145AD0}"/>
              </a:ext>
            </a:extLst>
          </p:cNvPr>
          <p:cNvSpPr/>
          <p:nvPr/>
        </p:nvSpPr>
        <p:spPr>
          <a:xfrm>
            <a:off x="210754" y="403506"/>
            <a:ext cx="246888" cy="24688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8190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80386" y="-52754"/>
            <a:ext cx="12272386" cy="6910754"/>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397451" y="2313070"/>
            <a:ext cx="2197969" cy="2472056"/>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24387" y="2313070"/>
            <a:ext cx="2080010" cy="2472056"/>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4140030" y="125582"/>
            <a:ext cx="4991303" cy="6450027"/>
          </a:xfrm>
        </p:spPr>
      </p:pic>
      <p:sp>
        <p:nvSpPr>
          <p:cNvPr id="50" name="TextBox 49">
            <a:extLst>
              <a:ext uri="{FF2B5EF4-FFF2-40B4-BE49-F238E27FC236}">
                <a16:creationId xmlns:a16="http://schemas.microsoft.com/office/drawing/2014/main" id="{3F209002-E608-4BB4-4CAB-14A1A743D29F}"/>
              </a:ext>
            </a:extLst>
          </p:cNvPr>
          <p:cNvSpPr txBox="1"/>
          <p:nvPr/>
        </p:nvSpPr>
        <p:spPr>
          <a:xfrm>
            <a:off x="557227" y="316547"/>
            <a:ext cx="3359775" cy="6617196"/>
          </a:xfrm>
          <a:prstGeom prst="rect">
            <a:avLst/>
          </a:prstGeom>
          <a:noFill/>
        </p:spPr>
        <p:txBody>
          <a:bodyPr wrap="square" rtlCol="0">
            <a:spAutoFit/>
          </a:bodyPr>
          <a:lstStyle/>
          <a:p>
            <a:pPr algn="l"/>
            <a:r>
              <a:rPr lang="en-US" sz="1400" b="0" i="0" dirty="0">
                <a:solidFill>
                  <a:schemeClr val="bg1"/>
                </a:solidFill>
                <a:effectLst/>
                <a:latin typeface="Söhne"/>
              </a:rPr>
              <a:t>The dashboard offers an insightful snapshot of bank loan performance, showing profits and risks:</a:t>
            </a:r>
          </a:p>
          <a:p>
            <a:pPr algn="l">
              <a:buFont typeface="+mj-lt"/>
              <a:buAutoNum type="arabicPeriod"/>
            </a:pPr>
            <a:r>
              <a:rPr lang="en-US" sz="1400" b="1" i="0" dirty="0">
                <a:solidFill>
                  <a:schemeClr val="bg1"/>
                </a:solidFill>
                <a:effectLst/>
                <a:latin typeface="Söhne"/>
              </a:rPr>
              <a:t>Total &amp; Net Profit</a:t>
            </a:r>
            <a:r>
              <a:rPr lang="en-US" sz="1400" b="0" i="0" dirty="0">
                <a:solidFill>
                  <a:schemeClr val="bg1"/>
                </a:solidFill>
                <a:effectLst/>
                <a:latin typeface="Söhne"/>
              </a:rPr>
              <a:t>: We observe a rising profit trend through the years, with 2011 marking a substantial increase in both total and net profit, despite the latter being slightly tempered by losses.</a:t>
            </a:r>
          </a:p>
          <a:p>
            <a:pPr algn="l">
              <a:buFont typeface="+mj-lt"/>
              <a:buAutoNum type="arabicPeriod"/>
            </a:pPr>
            <a:r>
              <a:rPr lang="en-US" sz="1400" b="1" i="0" dirty="0">
                <a:solidFill>
                  <a:schemeClr val="bg1"/>
                </a:solidFill>
                <a:effectLst/>
                <a:latin typeface="Söhne"/>
              </a:rPr>
              <a:t>Total Losses</a:t>
            </a:r>
            <a:r>
              <a:rPr lang="en-US" sz="1400" b="0" i="0" dirty="0">
                <a:solidFill>
                  <a:schemeClr val="bg1"/>
                </a:solidFill>
                <a:effectLst/>
                <a:latin typeface="Söhne"/>
              </a:rPr>
              <a:t>: Losses have intensified, particularly in 2011, suggesting that alongside the increase in lending activities, risk has also risen.</a:t>
            </a:r>
          </a:p>
          <a:p>
            <a:pPr algn="l">
              <a:buFont typeface="+mj-lt"/>
              <a:buAutoNum type="arabicPeriod"/>
            </a:pPr>
            <a:r>
              <a:rPr lang="en-US" sz="1400" b="1" i="0" dirty="0">
                <a:solidFill>
                  <a:schemeClr val="bg1"/>
                </a:solidFill>
                <a:effectLst/>
                <a:latin typeface="Söhne"/>
              </a:rPr>
              <a:t>Total Profit</a:t>
            </a:r>
            <a:r>
              <a:rPr lang="en-US" sz="1400" b="0" i="0" dirty="0">
                <a:solidFill>
                  <a:schemeClr val="bg1"/>
                </a:solidFill>
                <a:effectLst/>
                <a:latin typeface="Söhne"/>
              </a:rPr>
              <a:t>: A notable leap in total profit in 2011 indicates a year of significant lending activity.</a:t>
            </a:r>
          </a:p>
          <a:p>
            <a:pPr algn="l">
              <a:buFont typeface="+mj-lt"/>
              <a:buAutoNum type="arabicPeriod"/>
            </a:pPr>
            <a:r>
              <a:rPr lang="en-US" sz="1400" b="1" i="0" dirty="0">
                <a:solidFill>
                  <a:schemeClr val="bg1"/>
                </a:solidFill>
                <a:effectLst/>
                <a:latin typeface="Söhne"/>
              </a:rPr>
              <a:t>Income Per State</a:t>
            </a:r>
            <a:r>
              <a:rPr lang="en-US" sz="1400" b="0" i="0" dirty="0">
                <a:solidFill>
                  <a:schemeClr val="bg1"/>
                </a:solidFill>
                <a:effectLst/>
                <a:latin typeface="Söhne"/>
              </a:rPr>
              <a:t>: A state-wise breakdown, with California leading, reveals geographic contributions to profit.</a:t>
            </a:r>
          </a:p>
          <a:p>
            <a:pPr algn="l">
              <a:buFont typeface="+mj-lt"/>
              <a:buAutoNum type="arabicPeriod"/>
            </a:pPr>
            <a:r>
              <a:rPr lang="en-US" sz="1400" b="1" i="0" dirty="0">
                <a:solidFill>
                  <a:schemeClr val="bg1"/>
                </a:solidFill>
                <a:effectLst/>
                <a:latin typeface="Söhne"/>
              </a:rPr>
              <a:t>Count Term</a:t>
            </a:r>
            <a:r>
              <a:rPr lang="en-US" sz="1400" b="0" i="0" dirty="0">
                <a:solidFill>
                  <a:schemeClr val="bg1"/>
                </a:solidFill>
                <a:effectLst/>
                <a:latin typeface="Söhne"/>
              </a:rPr>
              <a:t>: A strong preference for 36-month loan terms over 60 months suggests borrowers favor shorter debt commitments.</a:t>
            </a:r>
          </a:p>
          <a:p>
            <a:pPr algn="l">
              <a:buFont typeface="+mj-lt"/>
              <a:buAutoNum type="arabicPeriod"/>
            </a:pPr>
            <a:r>
              <a:rPr lang="en-US" sz="1400" b="1" i="0" dirty="0">
                <a:solidFill>
                  <a:schemeClr val="bg1"/>
                </a:solidFill>
                <a:effectLst/>
                <a:latin typeface="Söhne"/>
              </a:rPr>
              <a:t>Percentage Of Losses Per Purpose</a:t>
            </a:r>
            <a:r>
              <a:rPr lang="en-US" sz="1400" b="0" i="0" dirty="0">
                <a:solidFill>
                  <a:schemeClr val="bg1"/>
                </a:solidFill>
                <a:effectLst/>
                <a:latin typeface="Söhne"/>
              </a:rPr>
              <a:t>: Small business loans show the highest loss percentage, pointing to higher associated risks.</a:t>
            </a:r>
          </a:p>
          <a:p>
            <a:pPr algn="l">
              <a:buFont typeface="+mj-lt"/>
              <a:buAutoNum type="arabicPeriod"/>
            </a:pPr>
            <a:r>
              <a:rPr lang="en-US" sz="1400" b="1" i="0" dirty="0">
                <a:solidFill>
                  <a:schemeClr val="bg1"/>
                </a:solidFill>
                <a:effectLst/>
                <a:latin typeface="Söhne"/>
              </a:rPr>
              <a:t>Filters</a:t>
            </a:r>
            <a:r>
              <a:rPr lang="en-US" sz="1400" b="0" i="0" dirty="0">
                <a:solidFill>
                  <a:schemeClr val="bg1"/>
                </a:solidFill>
                <a:effectLst/>
                <a:latin typeface="Söhne"/>
              </a:rPr>
              <a:t>: The dashboard's filters facilitate detailed analysis by year, purpose, and state, allowing for targeted insights.</a:t>
            </a:r>
          </a:p>
          <a:p>
            <a:endParaRPr lang="en-US" dirty="0"/>
          </a:p>
        </p:txBody>
      </p:sp>
      <p:cxnSp>
        <p:nvCxnSpPr>
          <p:cNvPr id="2" name="Straight Connector 1">
            <a:extLst>
              <a:ext uri="{FF2B5EF4-FFF2-40B4-BE49-F238E27FC236}">
                <a16:creationId xmlns:a16="http://schemas.microsoft.com/office/drawing/2014/main" id="{0A5F4D9F-F405-9C8E-98FC-24C9CAB86D85}"/>
              </a:ext>
            </a:extLst>
          </p:cNvPr>
          <p:cNvCxnSpPr>
            <a:cxnSpLocks/>
          </p:cNvCxnSpPr>
          <p:nvPr/>
        </p:nvCxnSpPr>
        <p:spPr>
          <a:xfrm>
            <a:off x="334198" y="115535"/>
            <a:ext cx="0" cy="66068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A1382047-A716-227C-76BA-047EAEBD1B97}"/>
              </a:ext>
            </a:extLst>
          </p:cNvPr>
          <p:cNvSpPr/>
          <p:nvPr/>
        </p:nvSpPr>
        <p:spPr>
          <a:xfrm>
            <a:off x="252506" y="1610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16FDCBEE-EB26-6DD7-2ADA-4560BEB70B6D}"/>
              </a:ext>
            </a:extLst>
          </p:cNvPr>
          <p:cNvSpPr/>
          <p:nvPr/>
        </p:nvSpPr>
        <p:spPr>
          <a:xfrm>
            <a:off x="247129" y="50804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C73AEEE3-FA34-29F8-A775-95D1E516EA09}"/>
              </a:ext>
            </a:extLst>
          </p:cNvPr>
          <p:cNvSpPr/>
          <p:nvPr/>
        </p:nvSpPr>
        <p:spPr>
          <a:xfrm>
            <a:off x="256474" y="308867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C8D61FB9-5A4D-716F-62AF-DAE647F2BD44}"/>
              </a:ext>
            </a:extLst>
          </p:cNvPr>
          <p:cNvSpPr/>
          <p:nvPr/>
        </p:nvSpPr>
        <p:spPr>
          <a:xfrm>
            <a:off x="247129" y="6083900"/>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7FBAE89B-5DE4-D51B-0F1E-747ECA3CF226}"/>
              </a:ext>
            </a:extLst>
          </p:cNvPr>
          <p:cNvSpPr/>
          <p:nvPr/>
        </p:nvSpPr>
        <p:spPr>
          <a:xfrm>
            <a:off x="257717" y="6420162"/>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7C789E2D-297E-8686-1216-3F4E491DDD84}"/>
              </a:ext>
            </a:extLst>
          </p:cNvPr>
          <p:cNvSpPr/>
          <p:nvPr/>
        </p:nvSpPr>
        <p:spPr>
          <a:xfrm>
            <a:off x="247129" y="575843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D3B79EB7-F7AA-154F-2640-678615991651}"/>
              </a:ext>
            </a:extLst>
          </p:cNvPr>
          <p:cNvSpPr/>
          <p:nvPr/>
        </p:nvSpPr>
        <p:spPr>
          <a:xfrm>
            <a:off x="248670" y="543703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A2A5EFE6-5A8F-3B1A-C486-7BA4098BA6FF}"/>
              </a:ext>
            </a:extLst>
          </p:cNvPr>
          <p:cNvSpPr/>
          <p:nvPr/>
        </p:nvSpPr>
        <p:spPr>
          <a:xfrm>
            <a:off x="256474" y="478658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hlinkClick r:id="rId14" action="ppaction://hlinksldjump"/>
            <a:extLst>
              <a:ext uri="{FF2B5EF4-FFF2-40B4-BE49-F238E27FC236}">
                <a16:creationId xmlns:a16="http://schemas.microsoft.com/office/drawing/2014/main" id="{3AD593CE-27B6-68AA-F6C5-777EE81D9480}"/>
              </a:ext>
            </a:extLst>
          </p:cNvPr>
          <p:cNvSpPr/>
          <p:nvPr/>
        </p:nvSpPr>
        <p:spPr>
          <a:xfrm>
            <a:off x="248670" y="446518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41C19477-147A-BE79-D9DE-1CE200980BE1}"/>
              </a:ext>
            </a:extLst>
          </p:cNvPr>
          <p:cNvSpPr/>
          <p:nvPr/>
        </p:nvSpPr>
        <p:spPr>
          <a:xfrm>
            <a:off x="256474" y="41163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38C52C9E-BDDC-0259-7252-37CAD95EDE58}"/>
              </a:ext>
            </a:extLst>
          </p:cNvPr>
          <p:cNvSpPr/>
          <p:nvPr/>
        </p:nvSpPr>
        <p:spPr>
          <a:xfrm>
            <a:off x="248670" y="37578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11D68D0F-C4E4-D3B4-AF71-46B26DDBC85A}"/>
              </a:ext>
            </a:extLst>
          </p:cNvPr>
          <p:cNvSpPr/>
          <p:nvPr/>
        </p:nvSpPr>
        <p:spPr>
          <a:xfrm>
            <a:off x="248670" y="3417604"/>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8" action="ppaction://hlinksldjump"/>
            <a:extLst>
              <a:ext uri="{FF2B5EF4-FFF2-40B4-BE49-F238E27FC236}">
                <a16:creationId xmlns:a16="http://schemas.microsoft.com/office/drawing/2014/main" id="{7DD54120-F642-2422-CA00-3E9CA9693C1D}"/>
              </a:ext>
            </a:extLst>
          </p:cNvPr>
          <p:cNvSpPr/>
          <p:nvPr/>
        </p:nvSpPr>
        <p:spPr>
          <a:xfrm>
            <a:off x="256474" y="2814771"/>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19" action="ppaction://hlinksldjump"/>
            <a:extLst>
              <a:ext uri="{FF2B5EF4-FFF2-40B4-BE49-F238E27FC236}">
                <a16:creationId xmlns:a16="http://schemas.microsoft.com/office/drawing/2014/main" id="{995CE377-BC4A-8846-5C87-A20DDA0103F8}"/>
              </a:ext>
            </a:extLst>
          </p:cNvPr>
          <p:cNvSpPr/>
          <p:nvPr/>
        </p:nvSpPr>
        <p:spPr>
          <a:xfrm>
            <a:off x="256474" y="24631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0" action="ppaction://hlinksldjump"/>
            <a:extLst>
              <a:ext uri="{FF2B5EF4-FFF2-40B4-BE49-F238E27FC236}">
                <a16:creationId xmlns:a16="http://schemas.microsoft.com/office/drawing/2014/main" id="{85CBDEAF-5012-121C-9240-A7418B10AC1D}"/>
              </a:ext>
            </a:extLst>
          </p:cNvPr>
          <p:cNvSpPr/>
          <p:nvPr/>
        </p:nvSpPr>
        <p:spPr>
          <a:xfrm>
            <a:off x="256474" y="211472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1" action="ppaction://hlinksldjump"/>
            <a:extLst>
              <a:ext uri="{FF2B5EF4-FFF2-40B4-BE49-F238E27FC236}">
                <a16:creationId xmlns:a16="http://schemas.microsoft.com/office/drawing/2014/main" id="{3959363A-E5CA-9C04-CB37-533F88AC66B3}"/>
              </a:ext>
            </a:extLst>
          </p:cNvPr>
          <p:cNvSpPr/>
          <p:nvPr/>
        </p:nvSpPr>
        <p:spPr>
          <a:xfrm>
            <a:off x="256474" y="17564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2" action="ppaction://hlinksldjump"/>
            <a:extLst>
              <a:ext uri="{FF2B5EF4-FFF2-40B4-BE49-F238E27FC236}">
                <a16:creationId xmlns:a16="http://schemas.microsoft.com/office/drawing/2014/main" id="{C820BC15-53B4-CF9B-8D2A-A58C82E51DED}"/>
              </a:ext>
            </a:extLst>
          </p:cNvPr>
          <p:cNvSpPr/>
          <p:nvPr/>
        </p:nvSpPr>
        <p:spPr>
          <a:xfrm>
            <a:off x="256474" y="140674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3" action="ppaction://hlinksldjump"/>
            <a:extLst>
              <a:ext uri="{FF2B5EF4-FFF2-40B4-BE49-F238E27FC236}">
                <a16:creationId xmlns:a16="http://schemas.microsoft.com/office/drawing/2014/main" id="{691477F9-BC1A-EC87-61EC-F6BF1AB21F69}"/>
              </a:ext>
            </a:extLst>
          </p:cNvPr>
          <p:cNvSpPr/>
          <p:nvPr/>
        </p:nvSpPr>
        <p:spPr>
          <a:xfrm>
            <a:off x="251533" y="105659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24" action="ppaction://hlinksldjump"/>
            <a:extLst>
              <a:ext uri="{FF2B5EF4-FFF2-40B4-BE49-F238E27FC236}">
                <a16:creationId xmlns:a16="http://schemas.microsoft.com/office/drawing/2014/main" id="{0A8F41BD-B1B3-EDFB-0114-399B042A3B97}"/>
              </a:ext>
            </a:extLst>
          </p:cNvPr>
          <p:cNvSpPr/>
          <p:nvPr/>
        </p:nvSpPr>
        <p:spPr>
          <a:xfrm>
            <a:off x="210754" y="697231"/>
            <a:ext cx="246888" cy="24688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25" action="ppaction://hlinksldjump"/>
            <a:extLst>
              <a:ext uri="{FF2B5EF4-FFF2-40B4-BE49-F238E27FC236}">
                <a16:creationId xmlns:a16="http://schemas.microsoft.com/office/drawing/2014/main" id="{D1568987-00BE-F109-920C-EFAA08BE5366}"/>
              </a:ext>
            </a:extLst>
          </p:cNvPr>
          <p:cNvSpPr/>
          <p:nvPr/>
        </p:nvSpPr>
        <p:spPr>
          <a:xfrm>
            <a:off x="248670" y="42451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2453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8000" b="-108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40677" y="-52754"/>
            <a:ext cx="12332676" cy="6910754"/>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397451" y="2313070"/>
            <a:ext cx="2197969" cy="2472056"/>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24387" y="2313070"/>
            <a:ext cx="2080010" cy="2472056"/>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4140030" y="125582"/>
            <a:ext cx="4991303" cy="6450027"/>
          </a:xfrm>
        </p:spPr>
      </p:pic>
      <p:sp>
        <p:nvSpPr>
          <p:cNvPr id="50" name="TextBox 49">
            <a:extLst>
              <a:ext uri="{FF2B5EF4-FFF2-40B4-BE49-F238E27FC236}">
                <a16:creationId xmlns:a16="http://schemas.microsoft.com/office/drawing/2014/main" id="{3F209002-E608-4BB4-4CAB-14A1A743D29F}"/>
              </a:ext>
            </a:extLst>
          </p:cNvPr>
          <p:cNvSpPr txBox="1"/>
          <p:nvPr/>
        </p:nvSpPr>
        <p:spPr>
          <a:xfrm>
            <a:off x="609664" y="400388"/>
            <a:ext cx="3365338" cy="6427792"/>
          </a:xfrm>
          <a:prstGeom prst="rect">
            <a:avLst/>
          </a:prstGeom>
          <a:noFill/>
        </p:spPr>
        <p:txBody>
          <a:bodyPr wrap="square" rtlCol="0">
            <a:spAutoFit/>
          </a:bodyPr>
          <a:lstStyle/>
          <a:p>
            <a:pPr algn="l"/>
            <a:r>
              <a:rPr lang="en-US" sz="1600" b="0" i="0" dirty="0">
                <a:solidFill>
                  <a:schemeClr val="bg1"/>
                </a:solidFill>
                <a:effectLst/>
                <a:latin typeface="Söhne"/>
              </a:rPr>
              <a:t>The "</a:t>
            </a:r>
            <a:r>
              <a:rPr lang="en-US" sz="1600" b="0" i="0" dirty="0" err="1">
                <a:solidFill>
                  <a:schemeClr val="bg1"/>
                </a:solidFill>
                <a:effectLst/>
                <a:latin typeface="Söhne"/>
              </a:rPr>
              <a:t>HomeOwnershipCount</a:t>
            </a:r>
            <a:r>
              <a:rPr lang="en-US" sz="1600" b="0" i="0" dirty="0">
                <a:solidFill>
                  <a:schemeClr val="bg1"/>
                </a:solidFill>
                <a:effectLst/>
                <a:latin typeface="Söhne"/>
              </a:rPr>
              <a:t>" pie chart offers a snapshot of the homeownership status among bank loan applicants:</a:t>
            </a:r>
          </a:p>
          <a:p>
            <a:pPr algn="l">
              <a:buFont typeface="Arial" panose="020B0604020202020204" pitchFamily="34" charset="0"/>
              <a:buChar char="•"/>
            </a:pPr>
            <a:r>
              <a:rPr lang="en-US" sz="1600" b="1" i="0" dirty="0">
                <a:solidFill>
                  <a:schemeClr val="bg1"/>
                </a:solidFill>
                <a:effectLst/>
                <a:latin typeface="Söhne"/>
              </a:rPr>
              <a:t>Mortgage</a:t>
            </a:r>
            <a:r>
              <a:rPr lang="en-US" sz="1600" b="0" i="0" dirty="0">
                <a:solidFill>
                  <a:schemeClr val="bg1"/>
                </a:solidFill>
                <a:effectLst/>
                <a:latin typeface="Söhne"/>
              </a:rPr>
              <a:t>: Many borrowers (17,659) carry a mortgage, indicating a significant homeowner customer base.</a:t>
            </a:r>
          </a:p>
          <a:p>
            <a:pPr algn="l">
              <a:buFont typeface="Arial" panose="020B0604020202020204" pitchFamily="34" charset="0"/>
              <a:buChar char="•"/>
            </a:pPr>
            <a:r>
              <a:rPr lang="en-US" sz="1600" b="1" i="0" dirty="0">
                <a:solidFill>
                  <a:schemeClr val="bg1"/>
                </a:solidFill>
                <a:effectLst/>
                <a:latin typeface="Söhne"/>
              </a:rPr>
              <a:t>Rent</a:t>
            </a:r>
            <a:r>
              <a:rPr lang="en-US" sz="1600" b="0" i="0" dirty="0">
                <a:solidFill>
                  <a:schemeClr val="bg1"/>
                </a:solidFill>
                <a:effectLst/>
                <a:latin typeface="Söhne"/>
              </a:rPr>
              <a:t>: Renters (18,899) are on par with mortgage holders, suggesting a substantial market segment.</a:t>
            </a:r>
          </a:p>
          <a:p>
            <a:pPr algn="l">
              <a:buFont typeface="Arial" panose="020B0604020202020204" pitchFamily="34" charset="0"/>
              <a:buChar char="•"/>
            </a:pPr>
            <a:r>
              <a:rPr lang="en-US" sz="1600" b="1" i="0" dirty="0">
                <a:solidFill>
                  <a:schemeClr val="bg1"/>
                </a:solidFill>
                <a:effectLst/>
                <a:latin typeface="Söhne"/>
              </a:rPr>
              <a:t>Own</a:t>
            </a:r>
            <a:r>
              <a:rPr lang="en-US" sz="1600" b="0" i="0" dirty="0">
                <a:solidFill>
                  <a:schemeClr val="bg1"/>
                </a:solidFill>
                <a:effectLst/>
                <a:latin typeface="Söhne"/>
              </a:rPr>
              <a:t>: A smaller group (3,058) owns homes outright, potentially signaling greater financial freedom or lifecycle stage.</a:t>
            </a:r>
          </a:p>
          <a:p>
            <a:pPr algn="l">
              <a:buFont typeface="Arial" panose="020B0604020202020204" pitchFamily="34" charset="0"/>
              <a:buChar char="•"/>
            </a:pPr>
            <a:r>
              <a:rPr lang="en-US" sz="1600" b="1" i="0" dirty="0">
                <a:solidFill>
                  <a:schemeClr val="bg1"/>
                </a:solidFill>
                <a:effectLst/>
                <a:latin typeface="Söhne"/>
              </a:rPr>
              <a:t>Other</a:t>
            </a:r>
            <a:r>
              <a:rPr lang="en-US" sz="1600" b="0" i="0" dirty="0">
                <a:solidFill>
                  <a:schemeClr val="bg1"/>
                </a:solidFill>
                <a:effectLst/>
                <a:latin typeface="Söhne"/>
              </a:rPr>
              <a:t>: Few applicants (98) are in other living situations, which might represent niche markets or data anomalies.</a:t>
            </a:r>
          </a:p>
          <a:p>
            <a:pPr algn="l"/>
            <a:r>
              <a:rPr lang="en-US" sz="1600" b="0" i="0" dirty="0">
                <a:solidFill>
                  <a:schemeClr val="bg1"/>
                </a:solidFill>
                <a:effectLst/>
                <a:latin typeface="Söhne"/>
              </a:rPr>
              <a:t>Overall, the data suggests a diverse borrower profile, with implications for tailored risk management and customized financial services targeting both homeowners and renters.</a:t>
            </a:r>
          </a:p>
          <a:p>
            <a:endParaRPr lang="en-US" sz="1400" dirty="0">
              <a:solidFill>
                <a:schemeClr val="bg1"/>
              </a:solidFill>
            </a:endParaRPr>
          </a:p>
        </p:txBody>
      </p:sp>
      <p:cxnSp>
        <p:nvCxnSpPr>
          <p:cNvPr id="2" name="Straight Connector 1">
            <a:extLst>
              <a:ext uri="{FF2B5EF4-FFF2-40B4-BE49-F238E27FC236}">
                <a16:creationId xmlns:a16="http://schemas.microsoft.com/office/drawing/2014/main" id="{924C42BA-1F71-05E7-926E-25D1AD0DF41E}"/>
              </a:ext>
            </a:extLst>
          </p:cNvPr>
          <p:cNvCxnSpPr>
            <a:cxnSpLocks/>
          </p:cNvCxnSpPr>
          <p:nvPr/>
        </p:nvCxnSpPr>
        <p:spPr>
          <a:xfrm>
            <a:off x="334198" y="115535"/>
            <a:ext cx="0" cy="66068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7A929736-2AD2-0C0B-FCA5-168C611CD836}"/>
              </a:ext>
            </a:extLst>
          </p:cNvPr>
          <p:cNvSpPr/>
          <p:nvPr/>
        </p:nvSpPr>
        <p:spPr>
          <a:xfrm>
            <a:off x="252506" y="1610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9C6488CB-739A-B92B-0F11-A1DFC933B603}"/>
              </a:ext>
            </a:extLst>
          </p:cNvPr>
          <p:cNvSpPr/>
          <p:nvPr/>
        </p:nvSpPr>
        <p:spPr>
          <a:xfrm>
            <a:off x="247129" y="50804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DBC2CDA5-DEF9-E6DA-26D2-12FD6BD62F57}"/>
              </a:ext>
            </a:extLst>
          </p:cNvPr>
          <p:cNvSpPr/>
          <p:nvPr/>
        </p:nvSpPr>
        <p:spPr>
          <a:xfrm>
            <a:off x="256474" y="308867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B4B57348-6927-0AE2-AF22-57BF505E9044}"/>
              </a:ext>
            </a:extLst>
          </p:cNvPr>
          <p:cNvSpPr/>
          <p:nvPr/>
        </p:nvSpPr>
        <p:spPr>
          <a:xfrm>
            <a:off x="247129" y="6083900"/>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4406A2C4-66DF-4677-05CA-2A392FCDB869}"/>
              </a:ext>
            </a:extLst>
          </p:cNvPr>
          <p:cNvSpPr/>
          <p:nvPr/>
        </p:nvSpPr>
        <p:spPr>
          <a:xfrm>
            <a:off x="257717" y="6420162"/>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D88D01F8-CE65-212B-3611-A00F1AC64819}"/>
              </a:ext>
            </a:extLst>
          </p:cNvPr>
          <p:cNvSpPr/>
          <p:nvPr/>
        </p:nvSpPr>
        <p:spPr>
          <a:xfrm>
            <a:off x="247129" y="575843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C272B99E-B97D-CBFD-2D8C-DC77A99A64A5}"/>
              </a:ext>
            </a:extLst>
          </p:cNvPr>
          <p:cNvSpPr/>
          <p:nvPr/>
        </p:nvSpPr>
        <p:spPr>
          <a:xfrm>
            <a:off x="248670" y="543703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972EB613-30F1-B47A-B97C-5CDB0565EB10}"/>
              </a:ext>
            </a:extLst>
          </p:cNvPr>
          <p:cNvSpPr/>
          <p:nvPr/>
        </p:nvSpPr>
        <p:spPr>
          <a:xfrm>
            <a:off x="256474" y="478658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hlinkClick r:id="rId14" action="ppaction://hlinksldjump"/>
            <a:extLst>
              <a:ext uri="{FF2B5EF4-FFF2-40B4-BE49-F238E27FC236}">
                <a16:creationId xmlns:a16="http://schemas.microsoft.com/office/drawing/2014/main" id="{B525BC36-C411-9DD9-2E6E-51394EDEA8FB}"/>
              </a:ext>
            </a:extLst>
          </p:cNvPr>
          <p:cNvSpPr/>
          <p:nvPr/>
        </p:nvSpPr>
        <p:spPr>
          <a:xfrm>
            <a:off x="248670" y="446518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4CFBD510-22DE-0DA2-B09E-4DA0242DB3FA}"/>
              </a:ext>
            </a:extLst>
          </p:cNvPr>
          <p:cNvSpPr/>
          <p:nvPr/>
        </p:nvSpPr>
        <p:spPr>
          <a:xfrm>
            <a:off x="256474" y="41163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45B57744-D6A9-3863-9D53-CCEA52FB645C}"/>
              </a:ext>
            </a:extLst>
          </p:cNvPr>
          <p:cNvSpPr/>
          <p:nvPr/>
        </p:nvSpPr>
        <p:spPr>
          <a:xfrm>
            <a:off x="248670" y="37578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7A5988E9-831D-FF8D-268F-139C9E9B5DA4}"/>
              </a:ext>
            </a:extLst>
          </p:cNvPr>
          <p:cNvSpPr/>
          <p:nvPr/>
        </p:nvSpPr>
        <p:spPr>
          <a:xfrm>
            <a:off x="248670" y="3417604"/>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8" action="ppaction://hlinksldjump"/>
            <a:extLst>
              <a:ext uri="{FF2B5EF4-FFF2-40B4-BE49-F238E27FC236}">
                <a16:creationId xmlns:a16="http://schemas.microsoft.com/office/drawing/2014/main" id="{E61BF953-DFEB-E55D-AEA0-4D0B78520D73}"/>
              </a:ext>
            </a:extLst>
          </p:cNvPr>
          <p:cNvSpPr/>
          <p:nvPr/>
        </p:nvSpPr>
        <p:spPr>
          <a:xfrm>
            <a:off x="256474" y="2814771"/>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19" action="ppaction://hlinksldjump"/>
            <a:extLst>
              <a:ext uri="{FF2B5EF4-FFF2-40B4-BE49-F238E27FC236}">
                <a16:creationId xmlns:a16="http://schemas.microsoft.com/office/drawing/2014/main" id="{70F15A0D-B09F-9042-55D4-35BFB81E38A4}"/>
              </a:ext>
            </a:extLst>
          </p:cNvPr>
          <p:cNvSpPr/>
          <p:nvPr/>
        </p:nvSpPr>
        <p:spPr>
          <a:xfrm>
            <a:off x="256474" y="24631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0" action="ppaction://hlinksldjump"/>
            <a:extLst>
              <a:ext uri="{FF2B5EF4-FFF2-40B4-BE49-F238E27FC236}">
                <a16:creationId xmlns:a16="http://schemas.microsoft.com/office/drawing/2014/main" id="{AEC31D1B-9FCA-09D8-10DF-D4928C818A8C}"/>
              </a:ext>
            </a:extLst>
          </p:cNvPr>
          <p:cNvSpPr/>
          <p:nvPr/>
        </p:nvSpPr>
        <p:spPr>
          <a:xfrm>
            <a:off x="256474" y="211472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1" action="ppaction://hlinksldjump"/>
            <a:extLst>
              <a:ext uri="{FF2B5EF4-FFF2-40B4-BE49-F238E27FC236}">
                <a16:creationId xmlns:a16="http://schemas.microsoft.com/office/drawing/2014/main" id="{BAAAD2B6-2758-0BCC-631C-90420EDD5E24}"/>
              </a:ext>
            </a:extLst>
          </p:cNvPr>
          <p:cNvSpPr/>
          <p:nvPr/>
        </p:nvSpPr>
        <p:spPr>
          <a:xfrm>
            <a:off x="256474" y="17564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2" action="ppaction://hlinksldjump"/>
            <a:extLst>
              <a:ext uri="{FF2B5EF4-FFF2-40B4-BE49-F238E27FC236}">
                <a16:creationId xmlns:a16="http://schemas.microsoft.com/office/drawing/2014/main" id="{5AFACD24-B07E-9ADC-5FF9-BAFAF0CCD9D2}"/>
              </a:ext>
            </a:extLst>
          </p:cNvPr>
          <p:cNvSpPr/>
          <p:nvPr/>
        </p:nvSpPr>
        <p:spPr>
          <a:xfrm>
            <a:off x="256474" y="140674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3" action="ppaction://hlinksldjump"/>
            <a:extLst>
              <a:ext uri="{FF2B5EF4-FFF2-40B4-BE49-F238E27FC236}">
                <a16:creationId xmlns:a16="http://schemas.microsoft.com/office/drawing/2014/main" id="{E23304D2-9D8D-CF13-8DD7-EB7BD4C3C4CF}"/>
              </a:ext>
            </a:extLst>
          </p:cNvPr>
          <p:cNvSpPr/>
          <p:nvPr/>
        </p:nvSpPr>
        <p:spPr>
          <a:xfrm>
            <a:off x="210754" y="1036044"/>
            <a:ext cx="246888" cy="24688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24" action="ppaction://hlinksldjump"/>
            <a:extLst>
              <a:ext uri="{FF2B5EF4-FFF2-40B4-BE49-F238E27FC236}">
                <a16:creationId xmlns:a16="http://schemas.microsoft.com/office/drawing/2014/main" id="{B7DB7007-D462-917F-AA86-5966BE4C8CDF}"/>
              </a:ext>
            </a:extLst>
          </p:cNvPr>
          <p:cNvSpPr/>
          <p:nvPr/>
        </p:nvSpPr>
        <p:spPr>
          <a:xfrm>
            <a:off x="256474" y="72451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25" action="ppaction://hlinksldjump"/>
            <a:extLst>
              <a:ext uri="{FF2B5EF4-FFF2-40B4-BE49-F238E27FC236}">
                <a16:creationId xmlns:a16="http://schemas.microsoft.com/office/drawing/2014/main" id="{C7EE3C66-AFB1-6C6C-7FD8-3C95681F4E94}"/>
              </a:ext>
            </a:extLst>
          </p:cNvPr>
          <p:cNvSpPr/>
          <p:nvPr/>
        </p:nvSpPr>
        <p:spPr>
          <a:xfrm>
            <a:off x="248670" y="42451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1963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0" y="-52754"/>
            <a:ext cx="12191999" cy="6910754"/>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397451" y="2313070"/>
            <a:ext cx="2197969" cy="2472056"/>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24387" y="2313070"/>
            <a:ext cx="2080010" cy="2472056"/>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4140030" y="125582"/>
            <a:ext cx="4991303" cy="6450027"/>
          </a:xfrm>
        </p:spPr>
      </p:pic>
      <p:sp>
        <p:nvSpPr>
          <p:cNvPr id="50" name="TextBox 49">
            <a:extLst>
              <a:ext uri="{FF2B5EF4-FFF2-40B4-BE49-F238E27FC236}">
                <a16:creationId xmlns:a16="http://schemas.microsoft.com/office/drawing/2014/main" id="{3F209002-E608-4BB4-4CAB-14A1A743D29F}"/>
              </a:ext>
            </a:extLst>
          </p:cNvPr>
          <p:cNvSpPr txBox="1"/>
          <p:nvPr/>
        </p:nvSpPr>
        <p:spPr>
          <a:xfrm>
            <a:off x="540307" y="1096616"/>
            <a:ext cx="3465891" cy="424731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The "</a:t>
            </a:r>
            <a:r>
              <a:rPr kumimoji="0" lang="en-US" altLang="en-US" b="0" i="0" u="none" strike="noStrike" cap="none" normalizeH="0" baseline="0" dirty="0" err="1">
                <a:ln>
                  <a:noFill/>
                </a:ln>
                <a:solidFill>
                  <a:schemeClr val="bg1"/>
                </a:solidFill>
                <a:effectLst/>
                <a:latin typeface="Söhne"/>
              </a:rPr>
              <a:t>SeasonalityOfFunded</a:t>
            </a:r>
            <a:r>
              <a:rPr kumimoji="0" lang="en-US" altLang="en-US" b="0" i="0" u="none" strike="noStrike" cap="none" normalizeH="0" baseline="0" dirty="0">
                <a:ln>
                  <a:noFill/>
                </a:ln>
                <a:solidFill>
                  <a:schemeClr val="bg1"/>
                </a:solidFill>
                <a:effectLst/>
                <a:latin typeface="Söhne"/>
              </a:rPr>
              <a:t>" chart provides a clear view of lending trends over several years, highlighting growth patterns: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Söhne"/>
              </a:rPr>
              <a:t>2007-2010</a:t>
            </a:r>
            <a:r>
              <a:rPr kumimoji="0" lang="en-US" altLang="en-US" b="0" i="0" u="none" strike="noStrike" cap="none" normalizeH="0" baseline="0" dirty="0">
                <a:ln>
                  <a:noFill/>
                </a:ln>
                <a:solidFill>
                  <a:schemeClr val="bg1"/>
                </a:solidFill>
                <a:effectLst/>
                <a:latin typeface="Söhne"/>
              </a:rPr>
              <a:t>: Showcases a consistent increase in lending, with seasonal peaks typically in Q4.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Söhne"/>
              </a:rPr>
              <a:t>2011</a:t>
            </a:r>
            <a:r>
              <a:rPr kumimoji="0" lang="en-US" altLang="en-US" b="0" i="0" u="none" strike="noStrike" cap="none" normalizeH="0" baseline="0" dirty="0">
                <a:ln>
                  <a:noFill/>
                </a:ln>
                <a:solidFill>
                  <a:schemeClr val="bg1"/>
                </a:solidFill>
                <a:effectLst/>
                <a:latin typeface="Söhne"/>
              </a:rPr>
              <a:t>: Marks a steep increase in funding, especially in the latter half of the year.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öhne"/>
              </a:rPr>
              <a:t>This trend could indicate a robust economic period or rising credit demand, emphasizing the need for adaptive lending strategies to meet market needs</a:t>
            </a:r>
            <a:endParaRPr lang="en-US" dirty="0">
              <a:solidFill>
                <a:schemeClr val="bg1"/>
              </a:solidFill>
            </a:endParaRPr>
          </a:p>
        </p:txBody>
      </p:sp>
      <p:cxnSp>
        <p:nvCxnSpPr>
          <p:cNvPr id="2" name="Straight Connector 1">
            <a:extLst>
              <a:ext uri="{FF2B5EF4-FFF2-40B4-BE49-F238E27FC236}">
                <a16:creationId xmlns:a16="http://schemas.microsoft.com/office/drawing/2014/main" id="{0DAF1A98-3FC1-1CA7-27F5-F894BE9E7513}"/>
              </a:ext>
            </a:extLst>
          </p:cNvPr>
          <p:cNvCxnSpPr>
            <a:cxnSpLocks/>
          </p:cNvCxnSpPr>
          <p:nvPr/>
        </p:nvCxnSpPr>
        <p:spPr>
          <a:xfrm>
            <a:off x="334198" y="115535"/>
            <a:ext cx="0" cy="66068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208A7DC5-1E54-BF58-7E55-8D0FA1742760}"/>
              </a:ext>
            </a:extLst>
          </p:cNvPr>
          <p:cNvSpPr/>
          <p:nvPr/>
        </p:nvSpPr>
        <p:spPr>
          <a:xfrm>
            <a:off x="252506" y="1610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121AF7B4-4704-E062-6B48-20795DBA2804}"/>
              </a:ext>
            </a:extLst>
          </p:cNvPr>
          <p:cNvSpPr/>
          <p:nvPr/>
        </p:nvSpPr>
        <p:spPr>
          <a:xfrm>
            <a:off x="247129" y="50804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ADA04C8C-67A4-CAA7-4C32-E8DFD5A1699C}"/>
              </a:ext>
            </a:extLst>
          </p:cNvPr>
          <p:cNvSpPr/>
          <p:nvPr/>
        </p:nvSpPr>
        <p:spPr>
          <a:xfrm>
            <a:off x="256474" y="308867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35D40385-FFDF-8473-03C8-7CDFBEB471D7}"/>
              </a:ext>
            </a:extLst>
          </p:cNvPr>
          <p:cNvSpPr/>
          <p:nvPr/>
        </p:nvSpPr>
        <p:spPr>
          <a:xfrm>
            <a:off x="247129" y="6083900"/>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278A3E9D-0DB4-C4DD-EA03-F34C6AFF6D2C}"/>
              </a:ext>
            </a:extLst>
          </p:cNvPr>
          <p:cNvSpPr/>
          <p:nvPr/>
        </p:nvSpPr>
        <p:spPr>
          <a:xfrm>
            <a:off x="257717" y="6420162"/>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FBFA95ED-8438-3D51-3419-2BF5FD247DB7}"/>
              </a:ext>
            </a:extLst>
          </p:cNvPr>
          <p:cNvSpPr/>
          <p:nvPr/>
        </p:nvSpPr>
        <p:spPr>
          <a:xfrm>
            <a:off x="247129" y="575843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06B80A29-1501-F72C-B8E5-59BB2E6FC753}"/>
              </a:ext>
            </a:extLst>
          </p:cNvPr>
          <p:cNvSpPr/>
          <p:nvPr/>
        </p:nvSpPr>
        <p:spPr>
          <a:xfrm>
            <a:off x="248670" y="543703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B814376C-E175-2E12-F20F-B941D7272EA3}"/>
              </a:ext>
            </a:extLst>
          </p:cNvPr>
          <p:cNvSpPr/>
          <p:nvPr/>
        </p:nvSpPr>
        <p:spPr>
          <a:xfrm>
            <a:off x="256474" y="478658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hlinkClick r:id="rId14" action="ppaction://hlinksldjump"/>
            <a:extLst>
              <a:ext uri="{FF2B5EF4-FFF2-40B4-BE49-F238E27FC236}">
                <a16:creationId xmlns:a16="http://schemas.microsoft.com/office/drawing/2014/main" id="{9D61D009-B722-0D98-3625-EEDFFB49455C}"/>
              </a:ext>
            </a:extLst>
          </p:cNvPr>
          <p:cNvSpPr/>
          <p:nvPr/>
        </p:nvSpPr>
        <p:spPr>
          <a:xfrm>
            <a:off x="248670" y="446518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660A8D54-1609-FC0C-EE17-E85232A1E0FB}"/>
              </a:ext>
            </a:extLst>
          </p:cNvPr>
          <p:cNvSpPr/>
          <p:nvPr/>
        </p:nvSpPr>
        <p:spPr>
          <a:xfrm>
            <a:off x="256474" y="41163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46AE9DD1-63DC-ABE9-B6B8-C850FE342672}"/>
              </a:ext>
            </a:extLst>
          </p:cNvPr>
          <p:cNvSpPr/>
          <p:nvPr/>
        </p:nvSpPr>
        <p:spPr>
          <a:xfrm>
            <a:off x="248670" y="37578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015C8117-775E-C3C5-7897-E435D09E06C0}"/>
              </a:ext>
            </a:extLst>
          </p:cNvPr>
          <p:cNvSpPr/>
          <p:nvPr/>
        </p:nvSpPr>
        <p:spPr>
          <a:xfrm>
            <a:off x="248670" y="3417604"/>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8" action="ppaction://hlinksldjump"/>
            <a:extLst>
              <a:ext uri="{FF2B5EF4-FFF2-40B4-BE49-F238E27FC236}">
                <a16:creationId xmlns:a16="http://schemas.microsoft.com/office/drawing/2014/main" id="{7D557922-68C4-B811-3CCF-835DEFBECB5F}"/>
              </a:ext>
            </a:extLst>
          </p:cNvPr>
          <p:cNvSpPr/>
          <p:nvPr/>
        </p:nvSpPr>
        <p:spPr>
          <a:xfrm>
            <a:off x="256474" y="2814771"/>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19" action="ppaction://hlinksldjump"/>
            <a:extLst>
              <a:ext uri="{FF2B5EF4-FFF2-40B4-BE49-F238E27FC236}">
                <a16:creationId xmlns:a16="http://schemas.microsoft.com/office/drawing/2014/main" id="{5463D8F4-D9E0-AA5F-ADA0-E2110DE63F97}"/>
              </a:ext>
            </a:extLst>
          </p:cNvPr>
          <p:cNvSpPr/>
          <p:nvPr/>
        </p:nvSpPr>
        <p:spPr>
          <a:xfrm>
            <a:off x="256474" y="24631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0" action="ppaction://hlinksldjump"/>
            <a:extLst>
              <a:ext uri="{FF2B5EF4-FFF2-40B4-BE49-F238E27FC236}">
                <a16:creationId xmlns:a16="http://schemas.microsoft.com/office/drawing/2014/main" id="{83AFF936-976E-6E14-9827-A128143CA18B}"/>
              </a:ext>
            </a:extLst>
          </p:cNvPr>
          <p:cNvSpPr/>
          <p:nvPr/>
        </p:nvSpPr>
        <p:spPr>
          <a:xfrm>
            <a:off x="256474" y="211472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1" action="ppaction://hlinksldjump"/>
            <a:extLst>
              <a:ext uri="{FF2B5EF4-FFF2-40B4-BE49-F238E27FC236}">
                <a16:creationId xmlns:a16="http://schemas.microsoft.com/office/drawing/2014/main" id="{45026F60-8F16-39A9-D0EB-40D480580953}"/>
              </a:ext>
            </a:extLst>
          </p:cNvPr>
          <p:cNvSpPr/>
          <p:nvPr/>
        </p:nvSpPr>
        <p:spPr>
          <a:xfrm>
            <a:off x="256474" y="17564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2" action="ppaction://hlinksldjump"/>
            <a:extLst>
              <a:ext uri="{FF2B5EF4-FFF2-40B4-BE49-F238E27FC236}">
                <a16:creationId xmlns:a16="http://schemas.microsoft.com/office/drawing/2014/main" id="{9AB9D18B-56E2-AE36-8C4B-E88038BDEFF8}"/>
              </a:ext>
            </a:extLst>
          </p:cNvPr>
          <p:cNvSpPr/>
          <p:nvPr/>
        </p:nvSpPr>
        <p:spPr>
          <a:xfrm>
            <a:off x="210754" y="1375165"/>
            <a:ext cx="246888" cy="24688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3" action="ppaction://hlinksldjump"/>
            <a:extLst>
              <a:ext uri="{FF2B5EF4-FFF2-40B4-BE49-F238E27FC236}">
                <a16:creationId xmlns:a16="http://schemas.microsoft.com/office/drawing/2014/main" id="{D7668761-7AAE-5CA9-5390-AEE8EC7066CA}"/>
              </a:ext>
            </a:extLst>
          </p:cNvPr>
          <p:cNvSpPr/>
          <p:nvPr/>
        </p:nvSpPr>
        <p:spPr>
          <a:xfrm>
            <a:off x="251533" y="105659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24" action="ppaction://hlinksldjump"/>
            <a:extLst>
              <a:ext uri="{FF2B5EF4-FFF2-40B4-BE49-F238E27FC236}">
                <a16:creationId xmlns:a16="http://schemas.microsoft.com/office/drawing/2014/main" id="{E4F8B3B9-C6D8-8428-09F2-66063BB87291}"/>
              </a:ext>
            </a:extLst>
          </p:cNvPr>
          <p:cNvSpPr/>
          <p:nvPr/>
        </p:nvSpPr>
        <p:spPr>
          <a:xfrm>
            <a:off x="256474" y="72451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25" action="ppaction://hlinksldjump"/>
            <a:extLst>
              <a:ext uri="{FF2B5EF4-FFF2-40B4-BE49-F238E27FC236}">
                <a16:creationId xmlns:a16="http://schemas.microsoft.com/office/drawing/2014/main" id="{B09E57DC-059E-5820-B996-9252644F8B23}"/>
              </a:ext>
            </a:extLst>
          </p:cNvPr>
          <p:cNvSpPr/>
          <p:nvPr/>
        </p:nvSpPr>
        <p:spPr>
          <a:xfrm>
            <a:off x="248670" y="42451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340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281353" y="-52754"/>
            <a:ext cx="12473353" cy="6910754"/>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1397451" y="2313070"/>
            <a:ext cx="2197969" cy="2472056"/>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p:blipFill>
        <p:spPr>
          <a:xfrm>
            <a:off x="9224387" y="2313070"/>
            <a:ext cx="2080010" cy="2472056"/>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4140030" y="125582"/>
            <a:ext cx="4991303" cy="6450027"/>
          </a:xfrm>
        </p:spPr>
      </p:pic>
      <p:sp>
        <p:nvSpPr>
          <p:cNvPr id="50" name="TextBox 49">
            <a:extLst>
              <a:ext uri="{FF2B5EF4-FFF2-40B4-BE49-F238E27FC236}">
                <a16:creationId xmlns:a16="http://schemas.microsoft.com/office/drawing/2014/main" id="{3F209002-E608-4BB4-4CAB-14A1A743D29F}"/>
              </a:ext>
            </a:extLst>
          </p:cNvPr>
          <p:cNvSpPr txBox="1"/>
          <p:nvPr/>
        </p:nvSpPr>
        <p:spPr>
          <a:xfrm>
            <a:off x="558324" y="1212045"/>
            <a:ext cx="3450626" cy="4801314"/>
          </a:xfrm>
          <a:prstGeom prst="rect">
            <a:avLst/>
          </a:prstGeom>
          <a:noFill/>
        </p:spPr>
        <p:txBody>
          <a:bodyPr wrap="square" rtlCol="0">
            <a:spAutoFit/>
          </a:bodyPr>
          <a:lstStyle/>
          <a:p>
            <a:pPr algn="l"/>
            <a:r>
              <a:rPr lang="en-US" b="0" i="0" dirty="0">
                <a:solidFill>
                  <a:schemeClr val="bg1"/>
                </a:solidFill>
                <a:effectLst/>
                <a:latin typeface="Söhne"/>
              </a:rPr>
              <a:t>The "</a:t>
            </a:r>
            <a:r>
              <a:rPr lang="en-US" b="0" i="0" dirty="0" err="1">
                <a:solidFill>
                  <a:schemeClr val="bg1"/>
                </a:solidFill>
                <a:effectLst/>
                <a:latin typeface="Söhne"/>
              </a:rPr>
              <a:t>SumFundedByState</a:t>
            </a:r>
            <a:r>
              <a:rPr lang="en-US" b="0" i="0" dirty="0">
                <a:solidFill>
                  <a:schemeClr val="bg1"/>
                </a:solidFill>
                <a:effectLst/>
                <a:latin typeface="Söhne"/>
              </a:rPr>
              <a:t>" map showcases how bank loan distribution varies by state:</a:t>
            </a:r>
          </a:p>
          <a:p>
            <a:pPr algn="l">
              <a:buFont typeface="Arial" panose="020B0604020202020204" pitchFamily="34" charset="0"/>
              <a:buChar char="•"/>
            </a:pPr>
            <a:r>
              <a:rPr lang="en-US" b="1" i="0" dirty="0">
                <a:solidFill>
                  <a:schemeClr val="bg1"/>
                </a:solidFill>
                <a:effectLst/>
                <a:latin typeface="Söhne"/>
              </a:rPr>
              <a:t>Top Funded</a:t>
            </a:r>
            <a:r>
              <a:rPr lang="en-US" b="0" i="0" dirty="0">
                <a:solidFill>
                  <a:schemeClr val="bg1"/>
                </a:solidFill>
                <a:effectLst/>
                <a:latin typeface="Söhne"/>
              </a:rPr>
              <a:t>: CA, TX, and FL lead in loan funding, suggesting high demand in populous states.</a:t>
            </a:r>
          </a:p>
          <a:p>
            <a:pPr algn="l">
              <a:buFont typeface="Arial" panose="020B0604020202020204" pitchFamily="34" charset="0"/>
              <a:buChar char="•"/>
            </a:pPr>
            <a:r>
              <a:rPr lang="en-US" b="1" i="0" dirty="0">
                <a:solidFill>
                  <a:schemeClr val="bg1"/>
                </a:solidFill>
                <a:effectLst/>
                <a:latin typeface="Söhne"/>
              </a:rPr>
              <a:t>Moderately Funded</a:t>
            </a:r>
            <a:r>
              <a:rPr lang="en-US" b="0" i="0" dirty="0">
                <a:solidFill>
                  <a:schemeClr val="bg1"/>
                </a:solidFill>
                <a:effectLst/>
                <a:latin typeface="Söhne"/>
              </a:rPr>
              <a:t>: NY, IL, and GA have moderate loan volumes, showing significant market activity.</a:t>
            </a:r>
          </a:p>
          <a:p>
            <a:pPr algn="l">
              <a:buFont typeface="Arial" panose="020B0604020202020204" pitchFamily="34" charset="0"/>
              <a:buChar char="•"/>
            </a:pPr>
            <a:r>
              <a:rPr lang="en-US" b="1" i="0" dirty="0">
                <a:solidFill>
                  <a:schemeClr val="bg1"/>
                </a:solidFill>
                <a:effectLst/>
                <a:latin typeface="Söhne"/>
              </a:rPr>
              <a:t>Lower Funded</a:t>
            </a:r>
            <a:r>
              <a:rPr lang="en-US" b="0" i="0" dirty="0">
                <a:solidFill>
                  <a:schemeClr val="bg1"/>
                </a:solidFill>
                <a:effectLst/>
                <a:latin typeface="Söhne"/>
              </a:rPr>
              <a:t>: States like ID, ND, and VT have smaller funding amounts, hinting at lower loan demand.</a:t>
            </a:r>
          </a:p>
          <a:p>
            <a:pPr algn="l"/>
            <a:r>
              <a:rPr lang="en-US" b="0" i="0" dirty="0">
                <a:solidFill>
                  <a:schemeClr val="bg1"/>
                </a:solidFill>
                <a:effectLst/>
                <a:latin typeface="Söhne"/>
              </a:rPr>
              <a:t>This map aids in pinpointing active lending regions and potential growth areas, guiding strategic lending and marketing initiatives.</a:t>
            </a:r>
          </a:p>
        </p:txBody>
      </p:sp>
      <p:cxnSp>
        <p:nvCxnSpPr>
          <p:cNvPr id="2" name="Straight Connector 1">
            <a:extLst>
              <a:ext uri="{FF2B5EF4-FFF2-40B4-BE49-F238E27FC236}">
                <a16:creationId xmlns:a16="http://schemas.microsoft.com/office/drawing/2014/main" id="{80B88B5B-B335-6E4A-348A-FC0BBE8CEA6E}"/>
              </a:ext>
            </a:extLst>
          </p:cNvPr>
          <p:cNvCxnSpPr>
            <a:cxnSpLocks/>
          </p:cNvCxnSpPr>
          <p:nvPr/>
        </p:nvCxnSpPr>
        <p:spPr>
          <a:xfrm>
            <a:off x="334198" y="115535"/>
            <a:ext cx="0" cy="66068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364A9FF1-B346-5D31-C015-0880C4F7E4B0}"/>
              </a:ext>
            </a:extLst>
          </p:cNvPr>
          <p:cNvSpPr/>
          <p:nvPr/>
        </p:nvSpPr>
        <p:spPr>
          <a:xfrm>
            <a:off x="252506" y="1610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5C5116FA-86C1-49A6-460C-B2A327072A6D}"/>
              </a:ext>
            </a:extLst>
          </p:cNvPr>
          <p:cNvSpPr/>
          <p:nvPr/>
        </p:nvSpPr>
        <p:spPr>
          <a:xfrm>
            <a:off x="247129" y="508049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A59B8A90-56ED-BBBB-7C99-A1E01A6D3EA2}"/>
              </a:ext>
            </a:extLst>
          </p:cNvPr>
          <p:cNvSpPr/>
          <p:nvPr/>
        </p:nvSpPr>
        <p:spPr>
          <a:xfrm>
            <a:off x="256474" y="308867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E638F996-F23B-1E9D-B20B-048E7C50F687}"/>
              </a:ext>
            </a:extLst>
          </p:cNvPr>
          <p:cNvSpPr/>
          <p:nvPr/>
        </p:nvSpPr>
        <p:spPr>
          <a:xfrm>
            <a:off x="247129" y="6083900"/>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E2672411-5D58-AF1E-BEA5-AEA3C4423DCA}"/>
              </a:ext>
            </a:extLst>
          </p:cNvPr>
          <p:cNvSpPr/>
          <p:nvPr/>
        </p:nvSpPr>
        <p:spPr>
          <a:xfrm>
            <a:off x="257717" y="6420162"/>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DD9D5BA2-A68B-7E8A-8ECB-839F865441E1}"/>
              </a:ext>
            </a:extLst>
          </p:cNvPr>
          <p:cNvSpPr/>
          <p:nvPr/>
        </p:nvSpPr>
        <p:spPr>
          <a:xfrm>
            <a:off x="247129" y="575843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6678D139-9797-DA4A-36E0-3574BD888E58}"/>
              </a:ext>
            </a:extLst>
          </p:cNvPr>
          <p:cNvSpPr/>
          <p:nvPr/>
        </p:nvSpPr>
        <p:spPr>
          <a:xfrm>
            <a:off x="248670" y="543703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F054F53F-DC89-BCD6-3065-F62496F9FA58}"/>
              </a:ext>
            </a:extLst>
          </p:cNvPr>
          <p:cNvSpPr/>
          <p:nvPr/>
        </p:nvSpPr>
        <p:spPr>
          <a:xfrm>
            <a:off x="256474" y="478658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hlinkClick r:id="rId14" action="ppaction://hlinksldjump"/>
            <a:extLst>
              <a:ext uri="{FF2B5EF4-FFF2-40B4-BE49-F238E27FC236}">
                <a16:creationId xmlns:a16="http://schemas.microsoft.com/office/drawing/2014/main" id="{2382663D-73FF-2AA4-F224-B4711B657276}"/>
              </a:ext>
            </a:extLst>
          </p:cNvPr>
          <p:cNvSpPr/>
          <p:nvPr/>
        </p:nvSpPr>
        <p:spPr>
          <a:xfrm>
            <a:off x="248670" y="446518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4064A13C-3EA8-6B2F-4BB0-AFC3EDF0E6A2}"/>
              </a:ext>
            </a:extLst>
          </p:cNvPr>
          <p:cNvSpPr/>
          <p:nvPr/>
        </p:nvSpPr>
        <p:spPr>
          <a:xfrm>
            <a:off x="256474" y="411631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B845367A-1862-149F-78A8-B8647FC5B4F5}"/>
              </a:ext>
            </a:extLst>
          </p:cNvPr>
          <p:cNvSpPr/>
          <p:nvPr/>
        </p:nvSpPr>
        <p:spPr>
          <a:xfrm>
            <a:off x="248670" y="37578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B8B0B7BA-0514-A82C-F2BC-8EF74D802BE5}"/>
              </a:ext>
            </a:extLst>
          </p:cNvPr>
          <p:cNvSpPr/>
          <p:nvPr/>
        </p:nvSpPr>
        <p:spPr>
          <a:xfrm>
            <a:off x="248670" y="3417604"/>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8" action="ppaction://hlinksldjump"/>
            <a:extLst>
              <a:ext uri="{FF2B5EF4-FFF2-40B4-BE49-F238E27FC236}">
                <a16:creationId xmlns:a16="http://schemas.microsoft.com/office/drawing/2014/main" id="{26869D3A-DBB5-E77C-549A-178B62525714}"/>
              </a:ext>
            </a:extLst>
          </p:cNvPr>
          <p:cNvSpPr/>
          <p:nvPr/>
        </p:nvSpPr>
        <p:spPr>
          <a:xfrm>
            <a:off x="256474" y="2814771"/>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19" action="ppaction://hlinksldjump"/>
            <a:extLst>
              <a:ext uri="{FF2B5EF4-FFF2-40B4-BE49-F238E27FC236}">
                <a16:creationId xmlns:a16="http://schemas.microsoft.com/office/drawing/2014/main" id="{2B99CDD6-442D-76E8-717F-34E3B8981153}"/>
              </a:ext>
            </a:extLst>
          </p:cNvPr>
          <p:cNvSpPr/>
          <p:nvPr/>
        </p:nvSpPr>
        <p:spPr>
          <a:xfrm>
            <a:off x="256474" y="2463143"/>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0" action="ppaction://hlinksldjump"/>
            <a:extLst>
              <a:ext uri="{FF2B5EF4-FFF2-40B4-BE49-F238E27FC236}">
                <a16:creationId xmlns:a16="http://schemas.microsoft.com/office/drawing/2014/main" id="{A13A3410-E81F-8FDF-1218-A2531C9037B6}"/>
              </a:ext>
            </a:extLst>
          </p:cNvPr>
          <p:cNvSpPr/>
          <p:nvPr/>
        </p:nvSpPr>
        <p:spPr>
          <a:xfrm>
            <a:off x="256474" y="211472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1" action="ppaction://hlinksldjump"/>
            <a:extLst>
              <a:ext uri="{FF2B5EF4-FFF2-40B4-BE49-F238E27FC236}">
                <a16:creationId xmlns:a16="http://schemas.microsoft.com/office/drawing/2014/main" id="{FF420B33-94B4-B93C-5D7A-493BC0BF6CA9}"/>
              </a:ext>
            </a:extLst>
          </p:cNvPr>
          <p:cNvSpPr/>
          <p:nvPr/>
        </p:nvSpPr>
        <p:spPr>
          <a:xfrm>
            <a:off x="218382" y="1726869"/>
            <a:ext cx="246888" cy="24688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2" action="ppaction://hlinksldjump"/>
            <a:extLst>
              <a:ext uri="{FF2B5EF4-FFF2-40B4-BE49-F238E27FC236}">
                <a16:creationId xmlns:a16="http://schemas.microsoft.com/office/drawing/2014/main" id="{E4B3B1EE-AD82-2010-A9E7-DFD8871C4DE5}"/>
              </a:ext>
            </a:extLst>
          </p:cNvPr>
          <p:cNvSpPr/>
          <p:nvPr/>
        </p:nvSpPr>
        <p:spPr>
          <a:xfrm>
            <a:off x="256474" y="140674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3" action="ppaction://hlinksldjump"/>
            <a:extLst>
              <a:ext uri="{FF2B5EF4-FFF2-40B4-BE49-F238E27FC236}">
                <a16:creationId xmlns:a16="http://schemas.microsoft.com/office/drawing/2014/main" id="{D9760481-F916-6711-290B-150FB0C625FD}"/>
              </a:ext>
            </a:extLst>
          </p:cNvPr>
          <p:cNvSpPr/>
          <p:nvPr/>
        </p:nvSpPr>
        <p:spPr>
          <a:xfrm>
            <a:off x="251533" y="1056597"/>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hlinkClick r:id="rId24" action="ppaction://hlinksldjump"/>
            <a:extLst>
              <a:ext uri="{FF2B5EF4-FFF2-40B4-BE49-F238E27FC236}">
                <a16:creationId xmlns:a16="http://schemas.microsoft.com/office/drawing/2014/main" id="{18D9F7FF-9435-7B36-BCE8-5C4C5AB0DE9F}"/>
              </a:ext>
            </a:extLst>
          </p:cNvPr>
          <p:cNvSpPr/>
          <p:nvPr/>
        </p:nvSpPr>
        <p:spPr>
          <a:xfrm>
            <a:off x="256474" y="724515"/>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25" action="ppaction://hlinksldjump"/>
            <a:extLst>
              <a:ext uri="{FF2B5EF4-FFF2-40B4-BE49-F238E27FC236}">
                <a16:creationId xmlns:a16="http://schemas.microsoft.com/office/drawing/2014/main" id="{74CE2D26-D101-B8D9-56A7-BB818E094734}"/>
              </a:ext>
            </a:extLst>
          </p:cNvPr>
          <p:cNvSpPr/>
          <p:nvPr/>
        </p:nvSpPr>
        <p:spPr>
          <a:xfrm>
            <a:off x="248670" y="424519"/>
            <a:ext cx="155448" cy="15544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5034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TotalTime>
  <Words>2424</Words>
  <Application>Microsoft Office PowerPoint</Application>
  <PresentationFormat>Widescreen</PresentationFormat>
  <Paragraphs>119</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Segoe UI</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Sakr</dc:creator>
  <cp:lastModifiedBy>Ahmed Sakr</cp:lastModifiedBy>
  <cp:revision>19</cp:revision>
  <dcterms:created xsi:type="dcterms:W3CDTF">2024-03-15T03:07:54Z</dcterms:created>
  <dcterms:modified xsi:type="dcterms:W3CDTF">2024-03-18T07:35:40Z</dcterms:modified>
</cp:coreProperties>
</file>